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72" r:id="rId3"/>
  </p:sldMasterIdLst>
  <p:notesMasterIdLst>
    <p:notesMasterId r:id="rId26"/>
  </p:notesMasterIdLst>
  <p:sldIdLst>
    <p:sldId id="278" r:id="rId4"/>
    <p:sldId id="259" r:id="rId5"/>
    <p:sldId id="264" r:id="rId6"/>
    <p:sldId id="292" r:id="rId7"/>
    <p:sldId id="290" r:id="rId8"/>
    <p:sldId id="304" r:id="rId9"/>
    <p:sldId id="291" r:id="rId10"/>
    <p:sldId id="270" r:id="rId11"/>
    <p:sldId id="272" r:id="rId12"/>
    <p:sldId id="297" r:id="rId13"/>
    <p:sldId id="306" r:id="rId14"/>
    <p:sldId id="301" r:id="rId15"/>
    <p:sldId id="298" r:id="rId16"/>
    <p:sldId id="299" r:id="rId17"/>
    <p:sldId id="307" r:id="rId18"/>
    <p:sldId id="300" r:id="rId19"/>
    <p:sldId id="296" r:id="rId20"/>
    <p:sldId id="302" r:id="rId21"/>
    <p:sldId id="303" r:id="rId22"/>
    <p:sldId id="273" r:id="rId23"/>
    <p:sldId id="276" r:id="rId24"/>
    <p:sldId id="274" r:id="rId25"/>
  </p:sldIdLst>
  <p:sldSz cx="12192000" cy="6858000"/>
  <p:notesSz cx="6858000" cy="9144000"/>
  <p:defaultTextStyle>
    <a:defPPr>
      <a:defRPr lang="en-US"/>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Default Section" id="{14A5C1A6-E089-4681-848A-312776364311}">
          <p14:sldIdLst>
            <p14:sldId id="278"/>
            <p14:sldId id="259"/>
            <p14:sldId id="264"/>
            <p14:sldId id="292"/>
            <p14:sldId id="290"/>
            <p14:sldId id="304"/>
            <p14:sldId id="291"/>
            <p14:sldId id="270"/>
          </p14:sldIdLst>
        </p14:section>
        <p14:section name="Untitled Section" id="{C9B6918C-C718-414D-B4FF-5C452CF7CA9A}">
          <p14:sldIdLst>
            <p14:sldId id="272"/>
            <p14:sldId id="297"/>
            <p14:sldId id="306"/>
            <p14:sldId id="301"/>
            <p14:sldId id="298"/>
            <p14:sldId id="299"/>
            <p14:sldId id="307"/>
            <p14:sldId id="300"/>
            <p14:sldId id="296"/>
            <p14:sldId id="302"/>
            <p14:sldId id="303"/>
            <p14:sldId id="273"/>
            <p14:sldId id="276"/>
            <p14:sldId id="27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A7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51" autoAdjust="0"/>
    <p:restoredTop sz="94954" autoAdjust="0"/>
  </p:normalViewPr>
  <p:slideViewPr>
    <p:cSldViewPr snapToGrid="0" showGuides="1">
      <p:cViewPr>
        <p:scale>
          <a:sx n="100" d="100"/>
          <a:sy n="100" d="100"/>
        </p:scale>
        <p:origin x="168" y="-946"/>
      </p:cViewPr>
      <p:guideLst>
        <p:guide orient="horz" pos="2160"/>
        <p:guide pos="3840"/>
      </p:guideLst>
    </p:cSldViewPr>
  </p:slideViewPr>
  <p:notesTextViewPr>
    <p:cViewPr>
      <p:scale>
        <a:sx n="1" d="1"/>
        <a:sy n="1" d="1"/>
      </p:scale>
      <p:origin x="0" y="0"/>
    </p:cViewPr>
  </p:notesTextViewPr>
  <p:gridSpacing cx="76198" cy="7619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E933FA-35A0-4F62-8E58-DED770AB0A8B}" type="datetimeFigureOut">
              <a:rPr lang="en-IN" smtClean="0"/>
              <a:t>12-09-2025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81BEA2-DBC5-4A03-9154-4F7D686F6B0F}" type="slidenum">
              <a:rPr lang="en-IN" smtClean="0"/>
              <a:t>‹#›</a:t>
            </a:fld>
            <a:endParaRPr lang="en-IN"/>
          </a:p>
        </p:txBody>
      </p:sp>
    </p:spTree>
    <p:extLst>
      <p:ext uri="{BB962C8B-B14F-4D97-AF65-F5344CB8AC3E}">
        <p14:creationId xmlns:p14="http://schemas.microsoft.com/office/powerpoint/2010/main" val="1586262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3081BEA2-DBC5-4A03-9154-4F7D686F6B0F}" type="slidenum">
              <a:rPr lang="en-IN" smtClean="0"/>
              <a:t>9</a:t>
            </a:fld>
            <a:endParaRPr lang="en-IN"/>
          </a:p>
        </p:txBody>
      </p:sp>
    </p:spTree>
    <p:extLst>
      <p:ext uri="{BB962C8B-B14F-4D97-AF65-F5344CB8AC3E}">
        <p14:creationId xmlns:p14="http://schemas.microsoft.com/office/powerpoint/2010/main" val="229170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EC986-EDAA-4EBF-B3E2-E4EEB73E1C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5CA63E-446A-D049-8A8F-1AABA77BFE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C27C61-74B4-AA44-536F-00965BE0255C}"/>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A9BE27A0-FB3E-6878-887E-B5F9984C5B0E}"/>
              </a:ext>
            </a:extLst>
          </p:cNvPr>
          <p:cNvSpPr>
            <a:spLocks noGrp="1"/>
          </p:cNvSpPr>
          <p:nvPr>
            <p:ph type="sldNum" sz="quarter" idx="5"/>
          </p:nvPr>
        </p:nvSpPr>
        <p:spPr/>
        <p:txBody>
          <a:bodyPr/>
          <a:lstStyle/>
          <a:p>
            <a:fld id="{3081BEA2-DBC5-4A03-9154-4F7D686F6B0F}" type="slidenum">
              <a:rPr lang="en-IN" smtClean="0"/>
              <a:t>18</a:t>
            </a:fld>
            <a:endParaRPr lang="en-IN"/>
          </a:p>
        </p:txBody>
      </p:sp>
    </p:spTree>
    <p:extLst>
      <p:ext uri="{BB962C8B-B14F-4D97-AF65-F5344CB8AC3E}">
        <p14:creationId xmlns:p14="http://schemas.microsoft.com/office/powerpoint/2010/main" val="2652447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B09B3-DD87-3D38-19BF-EEFF68B6B1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3FBF4-7C33-6786-9813-12776119D2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518B5A-59B4-6E9F-5827-47C4F41F046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8AF2043C-9F98-8F12-1529-EA4553873741}"/>
              </a:ext>
            </a:extLst>
          </p:cNvPr>
          <p:cNvSpPr>
            <a:spLocks noGrp="1"/>
          </p:cNvSpPr>
          <p:nvPr>
            <p:ph type="sldNum" sz="quarter" idx="5"/>
          </p:nvPr>
        </p:nvSpPr>
        <p:spPr/>
        <p:txBody>
          <a:bodyPr/>
          <a:lstStyle/>
          <a:p>
            <a:fld id="{3081BEA2-DBC5-4A03-9154-4F7D686F6B0F}" type="slidenum">
              <a:rPr lang="en-IN" smtClean="0"/>
              <a:t>10</a:t>
            </a:fld>
            <a:endParaRPr lang="en-IN"/>
          </a:p>
        </p:txBody>
      </p:sp>
    </p:spTree>
    <p:extLst>
      <p:ext uri="{BB962C8B-B14F-4D97-AF65-F5344CB8AC3E}">
        <p14:creationId xmlns:p14="http://schemas.microsoft.com/office/powerpoint/2010/main" val="1614248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D237F-D642-AA73-7268-00748699A1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9CDD43-0A70-3BFE-1ABF-27F538DBC7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F3FCBA-A806-ACA7-C3F9-A5CBC42BB1E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6B5199EC-3BB4-00EE-B5C6-8BE2D810A4F8}"/>
              </a:ext>
            </a:extLst>
          </p:cNvPr>
          <p:cNvSpPr>
            <a:spLocks noGrp="1"/>
          </p:cNvSpPr>
          <p:nvPr>
            <p:ph type="sldNum" sz="quarter" idx="5"/>
          </p:nvPr>
        </p:nvSpPr>
        <p:spPr/>
        <p:txBody>
          <a:bodyPr/>
          <a:lstStyle/>
          <a:p>
            <a:fld id="{3081BEA2-DBC5-4A03-9154-4F7D686F6B0F}" type="slidenum">
              <a:rPr lang="en-IN" smtClean="0"/>
              <a:t>11</a:t>
            </a:fld>
            <a:endParaRPr lang="en-IN"/>
          </a:p>
        </p:txBody>
      </p:sp>
    </p:spTree>
    <p:extLst>
      <p:ext uri="{BB962C8B-B14F-4D97-AF65-F5344CB8AC3E}">
        <p14:creationId xmlns:p14="http://schemas.microsoft.com/office/powerpoint/2010/main" val="26387972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7B4596-3FFC-13E9-D871-A8C2A3DB8D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9AC644-12AE-49FD-1FAE-0DD25F62C5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F558BC-4645-7AAB-ED3A-FB6030C7FFA1}"/>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700FAA9-828C-DAF6-07BD-B4F526609D21}"/>
              </a:ext>
            </a:extLst>
          </p:cNvPr>
          <p:cNvSpPr>
            <a:spLocks noGrp="1"/>
          </p:cNvSpPr>
          <p:nvPr>
            <p:ph type="sldNum" sz="quarter" idx="5"/>
          </p:nvPr>
        </p:nvSpPr>
        <p:spPr/>
        <p:txBody>
          <a:bodyPr/>
          <a:lstStyle/>
          <a:p>
            <a:fld id="{3081BEA2-DBC5-4A03-9154-4F7D686F6B0F}" type="slidenum">
              <a:rPr lang="en-IN" smtClean="0"/>
              <a:t>12</a:t>
            </a:fld>
            <a:endParaRPr lang="en-IN"/>
          </a:p>
        </p:txBody>
      </p:sp>
    </p:spTree>
    <p:extLst>
      <p:ext uri="{BB962C8B-B14F-4D97-AF65-F5344CB8AC3E}">
        <p14:creationId xmlns:p14="http://schemas.microsoft.com/office/powerpoint/2010/main" val="3215311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C58F2D-B2BE-4E9D-117D-6CFFCADE86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2CFC29-8EE1-3A93-C1B9-9B55D30B5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E52A3F-D68C-75F0-FE29-232EA1D74E3F}"/>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03FB9D79-465D-4FDE-34EA-EC64C7804C27}"/>
              </a:ext>
            </a:extLst>
          </p:cNvPr>
          <p:cNvSpPr>
            <a:spLocks noGrp="1"/>
          </p:cNvSpPr>
          <p:nvPr>
            <p:ph type="sldNum" sz="quarter" idx="5"/>
          </p:nvPr>
        </p:nvSpPr>
        <p:spPr/>
        <p:txBody>
          <a:bodyPr/>
          <a:lstStyle/>
          <a:p>
            <a:fld id="{3081BEA2-DBC5-4A03-9154-4F7D686F6B0F}" type="slidenum">
              <a:rPr lang="en-IN" smtClean="0"/>
              <a:t>13</a:t>
            </a:fld>
            <a:endParaRPr lang="en-IN"/>
          </a:p>
        </p:txBody>
      </p:sp>
    </p:spTree>
    <p:extLst>
      <p:ext uri="{BB962C8B-B14F-4D97-AF65-F5344CB8AC3E}">
        <p14:creationId xmlns:p14="http://schemas.microsoft.com/office/powerpoint/2010/main" val="34662933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C18B7-336C-227B-1D80-D4B734E9C8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1A9C43-C176-8269-F990-9A7476284A1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0C8E88-65AD-A26F-1E5E-602E419E53D6}"/>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EEF93F48-4CE0-621B-EB4C-B590ECAA90DD}"/>
              </a:ext>
            </a:extLst>
          </p:cNvPr>
          <p:cNvSpPr>
            <a:spLocks noGrp="1"/>
          </p:cNvSpPr>
          <p:nvPr>
            <p:ph type="sldNum" sz="quarter" idx="5"/>
          </p:nvPr>
        </p:nvSpPr>
        <p:spPr/>
        <p:txBody>
          <a:bodyPr/>
          <a:lstStyle/>
          <a:p>
            <a:fld id="{3081BEA2-DBC5-4A03-9154-4F7D686F6B0F}" type="slidenum">
              <a:rPr lang="en-IN" smtClean="0"/>
              <a:t>14</a:t>
            </a:fld>
            <a:endParaRPr lang="en-IN"/>
          </a:p>
        </p:txBody>
      </p:sp>
    </p:spTree>
    <p:extLst>
      <p:ext uri="{BB962C8B-B14F-4D97-AF65-F5344CB8AC3E}">
        <p14:creationId xmlns:p14="http://schemas.microsoft.com/office/powerpoint/2010/main" val="25977863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D4669-098F-2062-8585-9B01783E0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3FD02B-C7CC-16E9-F283-849D5DD8283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968E60-9ABD-545A-6F83-9DD857255E1A}"/>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7E63EA4E-7F7E-B093-CB17-DD1E91E22878}"/>
              </a:ext>
            </a:extLst>
          </p:cNvPr>
          <p:cNvSpPr>
            <a:spLocks noGrp="1"/>
          </p:cNvSpPr>
          <p:nvPr>
            <p:ph type="sldNum" sz="quarter" idx="5"/>
          </p:nvPr>
        </p:nvSpPr>
        <p:spPr/>
        <p:txBody>
          <a:bodyPr/>
          <a:lstStyle/>
          <a:p>
            <a:fld id="{3081BEA2-DBC5-4A03-9154-4F7D686F6B0F}" type="slidenum">
              <a:rPr lang="en-IN" smtClean="0"/>
              <a:t>15</a:t>
            </a:fld>
            <a:endParaRPr lang="en-IN"/>
          </a:p>
        </p:txBody>
      </p:sp>
    </p:spTree>
    <p:extLst>
      <p:ext uri="{BB962C8B-B14F-4D97-AF65-F5344CB8AC3E}">
        <p14:creationId xmlns:p14="http://schemas.microsoft.com/office/powerpoint/2010/main" val="35490649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EE3190-F235-4EE2-D3C3-A35ACA16847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22AF33-1F64-32FA-B062-38ED24627B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AA91DB-405B-43AC-1D8D-3828270044AE}"/>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C926C3C1-04C0-DBB9-DDE5-76F68E85FBEA}"/>
              </a:ext>
            </a:extLst>
          </p:cNvPr>
          <p:cNvSpPr>
            <a:spLocks noGrp="1"/>
          </p:cNvSpPr>
          <p:nvPr>
            <p:ph type="sldNum" sz="quarter" idx="5"/>
          </p:nvPr>
        </p:nvSpPr>
        <p:spPr/>
        <p:txBody>
          <a:bodyPr/>
          <a:lstStyle/>
          <a:p>
            <a:fld id="{3081BEA2-DBC5-4A03-9154-4F7D686F6B0F}" type="slidenum">
              <a:rPr lang="en-IN" smtClean="0"/>
              <a:t>16</a:t>
            </a:fld>
            <a:endParaRPr lang="en-IN"/>
          </a:p>
        </p:txBody>
      </p:sp>
    </p:spTree>
    <p:extLst>
      <p:ext uri="{BB962C8B-B14F-4D97-AF65-F5344CB8AC3E}">
        <p14:creationId xmlns:p14="http://schemas.microsoft.com/office/powerpoint/2010/main" val="14850628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27A4F9-623A-0816-27E7-A48A525F6D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D61107-C47B-221E-8FEA-48AC966542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676346-E684-4C19-8D69-74065FDA3F65}"/>
              </a:ext>
            </a:extLst>
          </p:cNvPr>
          <p:cNvSpPr>
            <a:spLocks noGrp="1"/>
          </p:cNvSpPr>
          <p:nvPr>
            <p:ph type="body" idx="1"/>
          </p:nvPr>
        </p:nvSpPr>
        <p:spPr/>
        <p:txBody>
          <a:bodyPr/>
          <a:lstStyle/>
          <a:p>
            <a:endParaRPr lang="en-IN" dirty="0"/>
          </a:p>
        </p:txBody>
      </p:sp>
      <p:sp>
        <p:nvSpPr>
          <p:cNvPr id="4" name="Slide Number Placeholder 3">
            <a:extLst>
              <a:ext uri="{FF2B5EF4-FFF2-40B4-BE49-F238E27FC236}">
                <a16:creationId xmlns:a16="http://schemas.microsoft.com/office/drawing/2014/main" id="{1F1F72A3-2102-E975-9C5B-0EF07E99539F}"/>
              </a:ext>
            </a:extLst>
          </p:cNvPr>
          <p:cNvSpPr>
            <a:spLocks noGrp="1"/>
          </p:cNvSpPr>
          <p:nvPr>
            <p:ph type="sldNum" sz="quarter" idx="5"/>
          </p:nvPr>
        </p:nvSpPr>
        <p:spPr/>
        <p:txBody>
          <a:bodyPr/>
          <a:lstStyle/>
          <a:p>
            <a:fld id="{3081BEA2-DBC5-4A03-9154-4F7D686F6B0F}" type="slidenum">
              <a:rPr lang="en-IN" smtClean="0"/>
              <a:t>17</a:t>
            </a:fld>
            <a:endParaRPr lang="en-IN"/>
          </a:p>
        </p:txBody>
      </p:sp>
    </p:spTree>
    <p:extLst>
      <p:ext uri="{BB962C8B-B14F-4D97-AF65-F5344CB8AC3E}">
        <p14:creationId xmlns:p14="http://schemas.microsoft.com/office/powerpoint/2010/main" val="2525419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pPr fontAlgn="base"/>
            <a:r>
              <a:rPr lang="en-US" strike="noStrike" noProof="1"/>
              <a:t>Click to edit Master title style</a:t>
            </a:r>
            <a:endParaRPr lang="en-IN" strike="noStrike" noProof="1"/>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en-US" strike="noStrike" noProof="1"/>
              <a:t>Click to edit Master subtitle style</a:t>
            </a:r>
            <a:endParaRPr lang="en-IN"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IN"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pPr fontAlgn="base"/>
            <a:r>
              <a:rPr lang="en-US" strike="noStrike" noProof="1"/>
              <a:t>Click to edit Master title style</a:t>
            </a:r>
            <a:endParaRPr lang="en-IN" strike="noStrike" noProof="1"/>
          </a:p>
        </p:txBody>
      </p:sp>
      <p:sp>
        <p:nvSpPr>
          <p:cNvPr id="3" name="Vertical Text Placeholder 2"/>
          <p:cNvSpPr>
            <a:spLocks noGrp="1"/>
          </p:cNvSpPr>
          <p:nvPr>
            <p:ph type="body" orient="vert" idx="1"/>
          </p:nvPr>
        </p:nvSpPr>
        <p:spPr>
          <a:xfrm>
            <a:off x="838200" y="365125"/>
            <a:ext cx="7734300" cy="5811838"/>
          </a:xfrm>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pPr fontAlgn="base"/>
            <a:r>
              <a:rPr lang="en-US" strike="noStrike" noProof="1"/>
              <a:t>Click to edit Master title style</a:t>
            </a:r>
            <a:endParaRPr lang="en-IN" strike="noStrike" noProof="1"/>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en-US" strike="noStrike" noProof="1"/>
              <a:t>Click to edit Master subtitle style</a:t>
            </a:r>
            <a:endParaRPr lang="en-IN"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IN" strike="noStrike" noProof="1"/>
          </a:p>
        </p:txBody>
      </p:sp>
      <p:sp>
        <p:nvSpPr>
          <p:cNvPr id="3" name="Content Placeholder 2"/>
          <p:cNvSpPr>
            <a:spLocks noGrp="1"/>
          </p:cNvSpPr>
          <p:nvPr>
            <p:ph idx="1"/>
          </p:nvPr>
        </p:nvSpPr>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pPr fontAlgn="base"/>
            <a:r>
              <a:rPr lang="en-US" strike="noStrike" noProof="1"/>
              <a:t>Click to edit Master title style</a:t>
            </a:r>
            <a:endParaRPr lang="en-IN" strike="noStrike" noProof="1"/>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en-US" strike="noStrike" noProof="1"/>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IN" strike="noStrike" noProof="1"/>
          </a:p>
        </p:txBody>
      </p:sp>
      <p:sp>
        <p:nvSpPr>
          <p:cNvPr id="3" name="Content Placeholder 2"/>
          <p:cNvSpPr>
            <a:spLocks noGrp="1"/>
          </p:cNvSpPr>
          <p:nvPr>
            <p:ph sz="half" idx="1"/>
          </p:nvPr>
        </p:nvSpPr>
        <p:spPr>
          <a:xfrm>
            <a:off x="838200" y="1825625"/>
            <a:ext cx="5181600" cy="4351338"/>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4" name="Content Placeholder 3"/>
          <p:cNvSpPr>
            <a:spLocks noGrp="1"/>
          </p:cNvSpPr>
          <p:nvPr>
            <p:ph sz="half" idx="2"/>
          </p:nvPr>
        </p:nvSpPr>
        <p:spPr>
          <a:xfrm>
            <a:off x="6172200" y="1825625"/>
            <a:ext cx="5181600" cy="4351338"/>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pPr fontAlgn="base"/>
            <a:r>
              <a:rPr lang="en-US" strike="noStrike" noProof="1"/>
              <a:t>Click to edit Master title style</a:t>
            </a:r>
            <a:endParaRPr lang="en-IN" strike="noStrike" noProof="1"/>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IN"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pPr fontAlgn="base"/>
            <a:r>
              <a:rPr lang="en-US" strike="noStrike" noProof="1"/>
              <a:t>Click to edit Master title style</a:t>
            </a:r>
            <a:endParaRPr lang="en-IN" strike="noStrike" noProof="1"/>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en-US" strike="noStrike" noProof="1"/>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IN" strike="noStrike" noProof="1"/>
          </a:p>
        </p:txBody>
      </p:sp>
      <p:sp>
        <p:nvSpPr>
          <p:cNvPr id="3" name="Content Placeholder 2"/>
          <p:cNvSpPr>
            <a:spLocks noGrp="1"/>
          </p:cNvSpPr>
          <p:nvPr>
            <p:ph idx="1"/>
          </p:nvPr>
        </p:nvSpPr>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pPr fontAlgn="base"/>
            <a:r>
              <a:rPr lang="en-US" strike="noStrike" noProof="1"/>
              <a:t>Click to edit Master title style</a:t>
            </a:r>
            <a:endParaRPr lang="en-IN" strike="noStrike" noProof="1"/>
          </a:p>
        </p:txBody>
      </p:sp>
      <p:sp>
        <p:nvSpPr>
          <p:cNvPr id="3" name="Picture Placeholder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en-IN"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en-US" strike="noStrike" noProof="1"/>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IN"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pPr fontAlgn="base"/>
            <a:r>
              <a:rPr lang="en-US" strike="noStrike" noProof="1"/>
              <a:t>Click to edit Master title style</a:t>
            </a:r>
            <a:endParaRPr lang="en-IN" strike="noStrike" noProof="1"/>
          </a:p>
        </p:txBody>
      </p:sp>
      <p:sp>
        <p:nvSpPr>
          <p:cNvPr id="3" name="Vertical Text Placeholder 2"/>
          <p:cNvSpPr>
            <a:spLocks noGrp="1"/>
          </p:cNvSpPr>
          <p:nvPr>
            <p:ph type="body" orient="vert" idx="1"/>
          </p:nvPr>
        </p:nvSpPr>
        <p:spPr>
          <a:xfrm>
            <a:off x="838200" y="365125"/>
            <a:ext cx="7734300" cy="5811838"/>
          </a:xfrm>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pPr fontAlgn="base"/>
            <a:r>
              <a:rPr lang="en-US" strike="noStrike" noProof="1"/>
              <a:t>Click to edit Master title style</a:t>
            </a:r>
            <a:endParaRPr lang="en-IN" strike="noStrike" noProof="1"/>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base"/>
            <a:r>
              <a:rPr lang="en-US" strike="noStrike" noProof="1"/>
              <a:t>Click to edit Master subtitle style</a:t>
            </a:r>
            <a:endParaRPr lang="en-IN"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IN" strike="noStrike" noProof="1"/>
          </a:p>
        </p:txBody>
      </p:sp>
      <p:sp>
        <p:nvSpPr>
          <p:cNvPr id="3" name="Content Placeholder 2"/>
          <p:cNvSpPr>
            <a:spLocks noGrp="1"/>
          </p:cNvSpPr>
          <p:nvPr>
            <p:ph idx="1"/>
          </p:nvPr>
        </p:nvSpPr>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pPr fontAlgn="base"/>
            <a:r>
              <a:rPr lang="en-US" strike="noStrike" noProof="1"/>
              <a:t>Click to edit Master title style</a:t>
            </a:r>
            <a:endParaRPr lang="en-IN" strike="noStrike" noProof="1"/>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en-US" strike="noStrike" noProof="1"/>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IN" strike="noStrike" noProof="1"/>
          </a:p>
        </p:txBody>
      </p:sp>
      <p:sp>
        <p:nvSpPr>
          <p:cNvPr id="3" name="Content Placeholder 2"/>
          <p:cNvSpPr>
            <a:spLocks noGrp="1"/>
          </p:cNvSpPr>
          <p:nvPr>
            <p:ph sz="half" idx="1"/>
          </p:nvPr>
        </p:nvSpPr>
        <p:spPr>
          <a:xfrm>
            <a:off x="838200" y="1825625"/>
            <a:ext cx="5181600" cy="4351338"/>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4" name="Content Placeholder 3"/>
          <p:cNvSpPr>
            <a:spLocks noGrp="1"/>
          </p:cNvSpPr>
          <p:nvPr>
            <p:ph sz="half" idx="2"/>
          </p:nvPr>
        </p:nvSpPr>
        <p:spPr>
          <a:xfrm>
            <a:off x="6172200" y="1825625"/>
            <a:ext cx="5181600" cy="4351338"/>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pPr fontAlgn="base"/>
            <a:r>
              <a:rPr lang="en-US" strike="noStrike" noProof="1"/>
              <a:t>Click to edit Master title style</a:t>
            </a:r>
            <a:endParaRPr lang="en-IN" strike="noStrike" noProof="1"/>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IN"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pPr fontAlgn="base"/>
            <a:r>
              <a:rPr lang="en-US" strike="noStrike" noProof="1"/>
              <a:t>Click to edit Master title style</a:t>
            </a:r>
            <a:endParaRPr lang="en-IN" strike="noStrike" noProof="1"/>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base"/>
            <a:r>
              <a:rPr lang="en-US" strike="noStrike" noProof="1"/>
              <a:t>Click to edit Master text styles</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pPr fontAlgn="base"/>
            <a:r>
              <a:rPr lang="en-US" strike="noStrike" noProof="1"/>
              <a:t>Click to edit Master title style</a:t>
            </a:r>
            <a:endParaRPr lang="en-IN" strike="noStrike" noProof="1"/>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en-US" strike="noStrike" noProof="1"/>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pPr fontAlgn="base"/>
            <a:r>
              <a:rPr lang="en-US" strike="noStrike" noProof="1"/>
              <a:t>Click to edit Master title style</a:t>
            </a:r>
            <a:endParaRPr lang="en-IN" strike="noStrike" noProof="1"/>
          </a:p>
        </p:txBody>
      </p:sp>
      <p:sp>
        <p:nvSpPr>
          <p:cNvPr id="3" name="Picture Placeholder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en-IN"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en-US" strike="noStrike" noProof="1"/>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IN" strike="noStrike" noProof="1"/>
          </a:p>
        </p:txBody>
      </p:sp>
      <p:sp>
        <p:nvSpPr>
          <p:cNvPr id="3" name="Vertical Text Placeholder 2"/>
          <p:cNvSpPr>
            <a:spLocks noGrp="1"/>
          </p:cNvSpPr>
          <p:nvPr>
            <p:ph type="body" orient="vert" idx="1"/>
          </p:nvPr>
        </p:nvSpPr>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pPr fontAlgn="base"/>
            <a:r>
              <a:rPr lang="en-US" strike="noStrike" noProof="1"/>
              <a:t>Click to edit Master title style</a:t>
            </a:r>
            <a:endParaRPr lang="en-IN" strike="noStrike" noProof="1"/>
          </a:p>
        </p:txBody>
      </p:sp>
      <p:sp>
        <p:nvSpPr>
          <p:cNvPr id="3" name="Vertical Text Placeholder 2"/>
          <p:cNvSpPr>
            <a:spLocks noGrp="1"/>
          </p:cNvSpPr>
          <p:nvPr>
            <p:ph type="body" orient="vert" idx="1"/>
          </p:nvPr>
        </p:nvSpPr>
        <p:spPr>
          <a:xfrm>
            <a:off x="838200" y="365125"/>
            <a:ext cx="7734300" cy="5811838"/>
          </a:xfrm>
        </p:spPr>
        <p:txBody>
          <a:bodyPr vert="eaVert"/>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IN" strike="noStrike" noProof="1"/>
          </a:p>
        </p:txBody>
      </p:sp>
      <p:sp>
        <p:nvSpPr>
          <p:cNvPr id="3" name="Content Placeholder 2"/>
          <p:cNvSpPr>
            <a:spLocks noGrp="1"/>
          </p:cNvSpPr>
          <p:nvPr>
            <p:ph sz="half" idx="1"/>
          </p:nvPr>
        </p:nvSpPr>
        <p:spPr>
          <a:xfrm>
            <a:off x="838200" y="1825625"/>
            <a:ext cx="5181600" cy="4351338"/>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4" name="Content Placeholder 3"/>
          <p:cNvSpPr>
            <a:spLocks noGrp="1"/>
          </p:cNvSpPr>
          <p:nvPr>
            <p:ph sz="half" idx="2"/>
          </p:nvPr>
        </p:nvSpPr>
        <p:spPr>
          <a:xfrm>
            <a:off x="6172200" y="1825625"/>
            <a:ext cx="5181600" cy="4351338"/>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pPr fontAlgn="base"/>
            <a:r>
              <a:rPr lang="en-US" strike="noStrike" noProof="1"/>
              <a:t>Click to edit Master title style</a:t>
            </a:r>
            <a:endParaRPr lang="en-IN" strike="noStrike" noProof="1"/>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en-US" strike="noStrike" noProof="1"/>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fontAlgn="base"/>
            <a:r>
              <a:rPr lang="en-US" strike="noStrike" noProof="1"/>
              <a:t>Click to edit Master title style</a:t>
            </a:r>
            <a:endParaRPr lang="en-IN" strike="noStrike" noProof="1"/>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pPr fontAlgn="base"/>
            <a:r>
              <a:rPr lang="en-US" strike="noStrike" noProof="1"/>
              <a:t>Click to edit Master title style</a:t>
            </a:r>
            <a:endParaRPr lang="en-IN" strike="noStrike" noProof="1"/>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en-US" strike="noStrike" noProof="1"/>
              <a:t>Click to edit Master text styles</a:t>
            </a:r>
          </a:p>
          <a:p>
            <a:pPr lvl="1" fontAlgn="base"/>
            <a:r>
              <a:rPr lang="en-US" strike="noStrike" noProof="1"/>
              <a:t>Second level</a:t>
            </a:r>
          </a:p>
          <a:p>
            <a:pPr lvl="2" fontAlgn="base"/>
            <a:r>
              <a:rPr lang="en-US" strike="noStrike" noProof="1"/>
              <a:t>Third level</a:t>
            </a:r>
          </a:p>
          <a:p>
            <a:pPr lvl="3" fontAlgn="base"/>
            <a:r>
              <a:rPr lang="en-US" strike="noStrike" noProof="1"/>
              <a:t>Fourth level</a:t>
            </a:r>
          </a:p>
          <a:p>
            <a:pPr lvl="4" fontAlgn="base"/>
            <a:r>
              <a:rPr lang="en-US" strike="noStrike" noProof="1"/>
              <a:t>Fifth level</a:t>
            </a:r>
            <a:endParaRPr lang="en-IN" strike="noStrike" noProof="1"/>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en-US" strike="noStrike" noProof="1"/>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pPr fontAlgn="base"/>
            <a:r>
              <a:rPr lang="en-US" strike="noStrike" noProof="1"/>
              <a:t>Click to edit Master title style</a:t>
            </a:r>
            <a:endParaRPr lang="en-IN" strike="noStrike" noProof="1"/>
          </a:p>
        </p:txBody>
      </p:sp>
      <p:sp>
        <p:nvSpPr>
          <p:cNvPr id="3" name="Picture Placeholder 2"/>
          <p:cNvSpPr>
            <a:spLocks noGrp="1"/>
          </p:cNvSpPr>
          <p:nvPr>
            <p:ph type="pic" idx="1"/>
          </p:nvPr>
        </p:nvSpPr>
        <p:spPr>
          <a:xfrm>
            <a:off x="5183188" y="987425"/>
            <a:ext cx="6172200" cy="4873625"/>
          </a:xfrm>
        </p:spPr>
        <p:txBody>
          <a:bodyPr vert="horz" wrap="square" lIns="91440" tIns="45720" rIns="91440" bIns="45720" numCol="1" rtlCol="0" anchor="t" anchorCtr="0" compatLnSpc="1">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90000"/>
              </a:lnSpc>
              <a:spcBef>
                <a:spcPts val="1000"/>
              </a:spcBef>
              <a:spcAft>
                <a:spcPct val="0"/>
              </a:spcAft>
              <a:buClrTx/>
              <a:buSzTx/>
              <a:buFont typeface="Arial" panose="020B0604020202020204" pitchFamily="34" charset="0"/>
              <a:buNone/>
              <a:defRPr/>
            </a:pPr>
            <a:endParaRPr kumimoji="0" lang="en-IN" sz="3200" b="0" i="0" u="none" strike="noStrike" kern="1200" cap="none" spc="0" normalizeH="0" baseline="0" noProof="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fontAlgn="base"/>
            <a:r>
              <a:rPr lang="en-US" strike="noStrike" noProof="1"/>
              <a:t>Click to edit Master text styles</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en-US" altLang="en-US" dirty="0"/>
              <a:t>Click to edit Master title style</a:t>
            </a:r>
            <a:endParaRPr lang="en-IN" altLang="en-US" dirty="0"/>
          </a:p>
        </p:txBody>
      </p:sp>
      <p:sp>
        <p:nvSpPr>
          <p:cNvPr id="1027" name="Text Placeholder 2"/>
          <p:cNvSpPr>
            <a:spLocks noGrp="1"/>
          </p:cNvSpPr>
          <p:nvPr>
            <p:ph type="body"/>
          </p:nvPr>
        </p:nvSpPr>
        <p:spPr>
          <a:xfrm>
            <a:off x="838200" y="1825625"/>
            <a:ext cx="10515600" cy="4351338"/>
          </a:xfrm>
          <a:prstGeom prst="rect">
            <a:avLst/>
          </a:prstGeom>
          <a:noFill/>
          <a:ln w="9525">
            <a:noFill/>
          </a:ln>
        </p:spPr>
        <p:txBody>
          <a:bodyPr anchor="t" anchorCtr="0"/>
          <a:lstStyle/>
          <a:p>
            <a:pPr lvl="0"/>
            <a:r>
              <a:rPr lang="en-US" altLang="en-US" dirty="0"/>
              <a:t>Click to edit Master text styles</a:t>
            </a:r>
          </a:p>
          <a:p>
            <a:pPr lvl="1" indent="-228600"/>
            <a:r>
              <a:rPr lang="en-US" altLang="en-US" dirty="0"/>
              <a:t>Second level</a:t>
            </a:r>
          </a:p>
          <a:p>
            <a:pPr lvl="2" indent="-228600"/>
            <a:r>
              <a:rPr lang="en-US" altLang="en-US" dirty="0"/>
              <a:t>Third level</a:t>
            </a:r>
          </a:p>
          <a:p>
            <a:pPr lvl="3" indent="-228600"/>
            <a:r>
              <a:rPr lang="en-US" altLang="en-US" dirty="0"/>
              <a:t>Fourth level</a:t>
            </a:r>
          </a:p>
          <a:p>
            <a:pPr lvl="4" indent="-228600"/>
            <a:r>
              <a:rPr lang="en-US" altLang="en-US" dirty="0"/>
              <a:t>Fifth level</a:t>
            </a:r>
            <a:endParaRPr lang="en-IN" alt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Title Placeholder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en-US" altLang="en-US" dirty="0"/>
              <a:t>Click to edit Master title style</a:t>
            </a:r>
            <a:endParaRPr lang="en-IN" altLang="en-US" dirty="0"/>
          </a:p>
        </p:txBody>
      </p:sp>
      <p:sp>
        <p:nvSpPr>
          <p:cNvPr id="2051" name="Text Placeholder 2"/>
          <p:cNvSpPr>
            <a:spLocks noGrp="1"/>
          </p:cNvSpPr>
          <p:nvPr>
            <p:ph type="body"/>
          </p:nvPr>
        </p:nvSpPr>
        <p:spPr>
          <a:xfrm>
            <a:off x="838200" y="1825625"/>
            <a:ext cx="10515600" cy="4351338"/>
          </a:xfrm>
          <a:prstGeom prst="rect">
            <a:avLst/>
          </a:prstGeom>
          <a:noFill/>
          <a:ln w="9525">
            <a:noFill/>
          </a:ln>
        </p:spPr>
        <p:txBody>
          <a:bodyPr anchor="t" anchorCtr="0"/>
          <a:lstStyle/>
          <a:p>
            <a:pPr lvl="0"/>
            <a:r>
              <a:rPr lang="en-US" altLang="en-US" dirty="0"/>
              <a:t>Click to edit Master text styles</a:t>
            </a:r>
          </a:p>
          <a:p>
            <a:pPr lvl="1" indent="-228600"/>
            <a:r>
              <a:rPr lang="en-US" altLang="en-US" dirty="0"/>
              <a:t>Second level</a:t>
            </a:r>
          </a:p>
          <a:p>
            <a:pPr lvl="2" indent="-228600"/>
            <a:r>
              <a:rPr lang="en-US" altLang="en-US" dirty="0"/>
              <a:t>Third level</a:t>
            </a:r>
          </a:p>
          <a:p>
            <a:pPr lvl="3" indent="-228600"/>
            <a:r>
              <a:rPr lang="en-US" altLang="en-US" dirty="0"/>
              <a:t>Fourth level</a:t>
            </a:r>
          </a:p>
          <a:p>
            <a:pPr lvl="4" indent="-228600"/>
            <a:r>
              <a:rPr lang="en-US" altLang="en-US" dirty="0"/>
              <a:t>Fifth level</a:t>
            </a:r>
            <a:endParaRPr lang="en-IN" alt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a:xfrm>
            <a:off x="838200" y="365125"/>
            <a:ext cx="10515600" cy="1325563"/>
          </a:xfrm>
          <a:prstGeom prst="rect">
            <a:avLst/>
          </a:prstGeom>
          <a:noFill/>
          <a:ln w="9525">
            <a:noFill/>
          </a:ln>
        </p:spPr>
        <p:txBody>
          <a:bodyPr anchor="ctr" anchorCtr="0"/>
          <a:lstStyle/>
          <a:p>
            <a:pPr lvl="0"/>
            <a:r>
              <a:rPr lang="en-US" altLang="en-US" dirty="0"/>
              <a:t>Click to edit Master title style</a:t>
            </a:r>
            <a:endParaRPr lang="en-IN" altLang="en-US" dirty="0"/>
          </a:p>
        </p:txBody>
      </p:sp>
      <p:sp>
        <p:nvSpPr>
          <p:cNvPr id="1027" name="Text Placeholder 2"/>
          <p:cNvSpPr>
            <a:spLocks noGrp="1"/>
          </p:cNvSpPr>
          <p:nvPr>
            <p:ph type="body"/>
          </p:nvPr>
        </p:nvSpPr>
        <p:spPr>
          <a:xfrm>
            <a:off x="838200" y="1825625"/>
            <a:ext cx="10515600" cy="4351338"/>
          </a:xfrm>
          <a:prstGeom prst="rect">
            <a:avLst/>
          </a:prstGeom>
          <a:noFill/>
          <a:ln w="9525">
            <a:noFill/>
          </a:ln>
        </p:spPr>
        <p:txBody>
          <a:bodyPr anchor="t" anchorCtr="0"/>
          <a:lstStyle/>
          <a:p>
            <a:pPr lvl="0"/>
            <a:r>
              <a:rPr lang="en-US" altLang="en-US" dirty="0"/>
              <a:t>Click to edit Master text styles</a:t>
            </a:r>
          </a:p>
          <a:p>
            <a:pPr lvl="1" indent="-228600"/>
            <a:r>
              <a:rPr lang="en-US" altLang="en-US" dirty="0"/>
              <a:t>Second level</a:t>
            </a:r>
          </a:p>
          <a:p>
            <a:pPr lvl="2" indent="-228600"/>
            <a:r>
              <a:rPr lang="en-US" altLang="en-US" dirty="0"/>
              <a:t>Third level</a:t>
            </a:r>
          </a:p>
          <a:p>
            <a:pPr lvl="3" indent="-228600"/>
            <a:r>
              <a:rPr lang="en-US" altLang="en-US" dirty="0"/>
              <a:t>Fourth level</a:t>
            </a:r>
          </a:p>
          <a:p>
            <a:pPr lvl="4" indent="-228600"/>
            <a:r>
              <a:rPr lang="en-US" altLang="en-US" dirty="0"/>
              <a:t>Fifth level</a:t>
            </a:r>
            <a:endParaRPr lang="en-IN" alt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cs typeface="+mn-cs"/>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563BBE11-F0BB-4922-A557-F9EC762BEDC4}" type="datetimeFigureOut">
              <a:rPr kumimoji="0" lang="en-IN" sz="1200" b="0" i="0" u="none" strike="noStrike" kern="1200" cap="none" spc="0" normalizeH="0" baseline="0" noProof="0">
                <a:ln>
                  <a:noFill/>
                </a:ln>
                <a:solidFill>
                  <a:schemeClr val="tx1">
                    <a:tint val="75000"/>
                  </a:schemeClr>
                </a:solidFill>
                <a:effectLst/>
                <a:uLnTx/>
                <a:uFillTx/>
                <a:latin typeface="+mn-lt"/>
                <a:ea typeface="+mn-ea"/>
                <a:cs typeface="+mn-cs"/>
              </a:rPr>
              <a:t>12-09-2025</a:t>
            </a:fld>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IN"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latin typeface="Calibri" panose="020F050202020403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AA9CFEC8-458F-4632-B366-332647AE03B9}" type="slidenum">
              <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rPr>
              <a:t>‹#›</a:t>
            </a:fld>
            <a:endParaRPr kumimoji="0" lang="en-IN" sz="1200" b="0" i="0" u="none" strike="noStrike" kern="1200" cap="none" spc="0" normalizeH="0" baseline="0" noProof="0">
              <a:ln>
                <a:noFill/>
              </a:ln>
              <a:solidFill>
                <a:srgbClr val="898989"/>
              </a:solidFill>
              <a:effectLst/>
              <a:uLnTx/>
              <a:uFillTx/>
              <a:latin typeface="Calibri" panose="020F050202020403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1.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3.jp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www.jamris.org/index.php/JAMRIS/article/view/844?utm_source=chatgpt.com" TargetMode="External"/><Relationship Id="rId7" Type="http://schemas.openxmlformats.org/officeDocument/2006/relationships/hyperlink" Target="https://ijireeice.com/papers/vision-real-time-blind-assistance-system-with-object-detection/?utm_source=chatgpt.com" TargetMode="External"/><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hyperlink" Target="https://journal.ijmdes.com/ijmdes/article/view/271?utm_source=chatgpt.com" TargetMode="External"/><Relationship Id="rId5" Type="http://schemas.openxmlformats.org/officeDocument/2006/relationships/hyperlink" Target="https://arxiv.org/abs/2409.07469?utm_source=chatgpt.com" TargetMode="External"/><Relationship Id="rId4" Type="http://schemas.openxmlformats.org/officeDocument/2006/relationships/hyperlink" Target="https://www.mdpi.com/1424-8220/24/23/7621?utm_source=chatgpt.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3.xml"/></Relationships>
</file>

<file path=ppt/slides/_rels/slide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7"/>
          <p:cNvSpPr/>
          <p:nvPr/>
        </p:nvSpPr>
        <p:spPr>
          <a:xfrm>
            <a:off x="0" y="0"/>
            <a:ext cx="12192000" cy="457200"/>
          </a:xfrm>
          <a:prstGeom prst="rect">
            <a:avLst/>
          </a:prstGeom>
          <a:noFill/>
          <a:ln w="9525">
            <a:noFill/>
          </a:ln>
        </p:spPr>
        <p:txBody>
          <a:bodyPr wrap="none" anchor="ctr" anchorCtr="0">
            <a:spAutoFit/>
          </a:bodyPr>
          <a:lstStyle/>
          <a:p>
            <a:endParaRPr lang="en-IN" altLang="en-US" dirty="0">
              <a:latin typeface="Calibri" panose="020F0502020204030204" pitchFamily="34" charset="0"/>
              <a:ea typeface="Arial" panose="020B0604020202020204" pitchFamily="34" charset="0"/>
            </a:endParaRPr>
          </a:p>
        </p:txBody>
      </p:sp>
      <p:sp>
        <p:nvSpPr>
          <p:cNvPr id="8" name="Subtitle 2"/>
          <p:cNvSpPr txBox="1"/>
          <p:nvPr/>
        </p:nvSpPr>
        <p:spPr>
          <a:xfrm>
            <a:off x="1169988" y="3043000"/>
            <a:ext cx="10031413" cy="3378437"/>
          </a:xfrm>
          <a:prstGeom prst="rect">
            <a:avLst/>
          </a:prstGeom>
        </p:spPr>
        <p:txBody>
          <a:bodyPr>
            <a:normAutofit fontScale="47500" lnSpcReduction="20000"/>
          </a:bodyPr>
          <a:lstStyle/>
          <a:p>
            <a:pPr marL="274320" marR="0" indent="-274320" defTabSz="914400" fontAlgn="auto">
              <a:spcBef>
                <a:spcPct val="20000"/>
              </a:spcBef>
              <a:spcAft>
                <a:spcPts val="0"/>
              </a:spcAft>
              <a:buClr>
                <a:schemeClr val="accent3"/>
              </a:buClr>
              <a:buSzPct val="95000"/>
              <a:buFontTx/>
              <a:buNone/>
              <a:defRPr/>
            </a:pPr>
            <a:endParaRPr kumimoji="0" lang="en-US" sz="2600" b="1" u="sng" kern="1200" cap="none" spc="0" normalizeH="0" baseline="0" noProof="0" dirty="0">
              <a:latin typeface="Times New Roman" panose="02020603050405020304" pitchFamily="18" charset="0"/>
              <a:ea typeface="+mn-ea"/>
              <a:cs typeface="Times New Roman" panose="02020603050405020304" pitchFamily="18" charset="0"/>
            </a:endParaRPr>
          </a:p>
          <a:p>
            <a:pPr marL="274320" marR="0" indent="-274320" defTabSz="914400" fontAlgn="auto">
              <a:spcBef>
                <a:spcPct val="20000"/>
              </a:spcBef>
              <a:spcAft>
                <a:spcPts val="0"/>
              </a:spcAft>
              <a:buClr>
                <a:schemeClr val="accent3"/>
              </a:buClr>
              <a:buSzPct val="95000"/>
              <a:buFontTx/>
              <a:buNone/>
              <a:defRPr/>
            </a:pPr>
            <a:r>
              <a:rPr kumimoji="0" lang="en-US" sz="4500" b="1" kern="1200" cap="none" spc="0" normalizeH="0" baseline="0" noProof="0" dirty="0">
                <a:latin typeface="Times New Roman" panose="02020603050405020304" pitchFamily="18" charset="0"/>
                <a:ea typeface="+mn-ea"/>
                <a:cs typeface="Times New Roman" panose="02020603050405020304" pitchFamily="18" charset="0"/>
              </a:rPr>
              <a:t>                                                        </a:t>
            </a:r>
            <a:r>
              <a:rPr kumimoji="0" lang="en-US" sz="4500" b="1" u="sng" kern="1200" cap="none" spc="0" normalizeH="0" baseline="0" noProof="0" dirty="0">
                <a:latin typeface="Times New Roman" panose="02020603050405020304" pitchFamily="18" charset="0"/>
                <a:ea typeface="+mn-ea"/>
                <a:cs typeface="Times New Roman" panose="02020603050405020304" pitchFamily="18" charset="0"/>
              </a:rPr>
              <a:t>Name of </a:t>
            </a:r>
            <a:r>
              <a:rPr kumimoji="0" lang="en-US" sz="4500" b="1" u="sng" kern="1200" cap="none" spc="0" normalizeH="0" baseline="0" noProof="0" dirty="0" err="1">
                <a:latin typeface="Times New Roman" panose="02020603050405020304" pitchFamily="18" charset="0"/>
                <a:ea typeface="+mn-ea"/>
                <a:cs typeface="Times New Roman" panose="02020603050405020304" pitchFamily="18" charset="0"/>
              </a:rPr>
              <a:t>Projectees</a:t>
            </a:r>
            <a:endParaRPr kumimoji="0" lang="en-US" sz="4500" b="1" u="sng" kern="1200" cap="none" spc="0" normalizeH="0" baseline="0" noProof="0" dirty="0">
              <a:latin typeface="Times New Roman" panose="02020603050405020304" pitchFamily="18" charset="0"/>
              <a:ea typeface="+mn-ea"/>
              <a:cs typeface="Times New Roman" panose="02020603050405020304" pitchFamily="18" charset="0"/>
            </a:endParaRPr>
          </a:p>
          <a:p>
            <a:pPr marL="274320" marR="0" indent="-274320" defTabSz="914400" fontAlgn="auto">
              <a:spcBef>
                <a:spcPct val="20000"/>
              </a:spcBef>
              <a:spcAft>
                <a:spcPts val="0"/>
              </a:spcAft>
              <a:buClr>
                <a:schemeClr val="accent3"/>
              </a:buClr>
              <a:buSzPct val="95000"/>
              <a:buFontTx/>
              <a:buNone/>
              <a:defRPr/>
            </a:pPr>
            <a:r>
              <a:rPr kumimoji="0" lang="en-US" sz="4500" b="1" i="1" kern="1200" cap="none" spc="0" normalizeH="0" baseline="0" noProof="0" dirty="0">
                <a:latin typeface="Times New Roman" panose="02020603050405020304" pitchFamily="18" charset="0"/>
                <a:ea typeface="+mn-ea"/>
                <a:cs typeface="Times New Roman" panose="02020603050405020304" pitchFamily="18" charset="0"/>
              </a:rPr>
              <a:t>             </a:t>
            </a:r>
            <a:r>
              <a:rPr kumimoji="0" lang="en-US" sz="4500" b="1" kern="1200" cap="none" spc="0" normalizeH="0" baseline="0" noProof="0" dirty="0">
                <a:latin typeface="Times New Roman" panose="02020603050405020304" pitchFamily="18" charset="0"/>
                <a:ea typeface="+mn-ea"/>
                <a:cs typeface="Times New Roman" panose="02020603050405020304" pitchFamily="18" charset="0"/>
              </a:rPr>
              <a:t>   Ashwini Sarode</a:t>
            </a:r>
            <a:r>
              <a:rPr lang="en-US" sz="4500" b="1" dirty="0">
                <a:latin typeface="Times New Roman" panose="02020603050405020304" pitchFamily="18" charset="0"/>
                <a:cs typeface="Times New Roman" panose="02020603050405020304" pitchFamily="18" charset="0"/>
              </a:rPr>
              <a:t>(05)</a:t>
            </a:r>
            <a:r>
              <a:rPr kumimoji="0" lang="en-US" sz="4500" b="1" kern="1200" cap="none" spc="0" normalizeH="0" baseline="0" noProof="0" dirty="0">
                <a:latin typeface="Times New Roman" panose="02020603050405020304" pitchFamily="18" charset="0"/>
                <a:ea typeface="+mn-ea"/>
                <a:cs typeface="Times New Roman" panose="02020603050405020304" pitchFamily="18" charset="0"/>
              </a:rPr>
              <a:t>                                                       </a:t>
            </a:r>
            <a:r>
              <a:rPr kumimoji="0" lang="en-US" sz="4500" b="1" kern="1200" cap="none" spc="0" normalizeH="0" baseline="0" noProof="0" dirty="0" err="1">
                <a:latin typeface="Times New Roman" panose="02020603050405020304" pitchFamily="18" charset="0"/>
                <a:ea typeface="+mn-ea"/>
                <a:cs typeface="Times New Roman" panose="02020603050405020304" pitchFamily="18" charset="0"/>
              </a:rPr>
              <a:t>Dewyani</a:t>
            </a:r>
            <a:r>
              <a:rPr kumimoji="0" lang="en-US" sz="4500" b="1" kern="1200" cap="none" spc="0" normalizeH="0" baseline="0" noProof="0" dirty="0">
                <a:latin typeface="Times New Roman" panose="02020603050405020304" pitchFamily="18" charset="0"/>
                <a:ea typeface="+mn-ea"/>
                <a:cs typeface="Times New Roman" panose="02020603050405020304" pitchFamily="18" charset="0"/>
              </a:rPr>
              <a:t> Date(12)</a:t>
            </a:r>
          </a:p>
          <a:p>
            <a:pPr marL="274320" marR="0" indent="-274320" defTabSz="914400" fontAlgn="auto">
              <a:spcBef>
                <a:spcPct val="20000"/>
              </a:spcBef>
              <a:spcAft>
                <a:spcPts val="0"/>
              </a:spcAft>
              <a:buClr>
                <a:schemeClr val="accent3"/>
              </a:buClr>
              <a:buSzPct val="95000"/>
              <a:buFontTx/>
              <a:buNone/>
              <a:defRPr/>
            </a:pPr>
            <a:r>
              <a:rPr kumimoji="0" lang="en-US" sz="4500" b="1" kern="1200" cap="none" spc="0" normalizeH="0" baseline="0" noProof="0" dirty="0">
                <a:latin typeface="Times New Roman" panose="02020603050405020304" pitchFamily="18" charset="0"/>
                <a:ea typeface="+mn-ea"/>
                <a:cs typeface="Times New Roman" panose="02020603050405020304" pitchFamily="18" charset="0"/>
              </a:rPr>
              <a:t>               </a:t>
            </a:r>
            <a:r>
              <a:rPr lang="en-US" sz="4500" b="1" dirty="0">
                <a:latin typeface="Times New Roman" panose="02020603050405020304" pitchFamily="18" charset="0"/>
                <a:cs typeface="Times New Roman" panose="02020603050405020304" pitchFamily="18" charset="0"/>
              </a:rPr>
              <a:t> </a:t>
            </a:r>
            <a:r>
              <a:rPr lang="en-US" sz="4500" b="1" dirty="0" err="1">
                <a:latin typeface="Times New Roman" panose="02020603050405020304" pitchFamily="18" charset="0"/>
                <a:cs typeface="Times New Roman" panose="02020603050405020304" pitchFamily="18" charset="0"/>
              </a:rPr>
              <a:t>Ayurshi</a:t>
            </a:r>
            <a:r>
              <a:rPr lang="en-US" sz="4500" b="1" dirty="0">
                <a:latin typeface="Times New Roman" panose="02020603050405020304" pitchFamily="18" charset="0"/>
                <a:cs typeface="Times New Roman" panose="02020603050405020304" pitchFamily="18" charset="0"/>
              </a:rPr>
              <a:t> </a:t>
            </a:r>
            <a:r>
              <a:rPr lang="en-US" sz="4500" b="1" dirty="0" err="1">
                <a:latin typeface="Times New Roman" panose="02020603050405020304" pitchFamily="18" charset="0"/>
                <a:cs typeface="Times New Roman" panose="02020603050405020304" pitchFamily="18" charset="0"/>
              </a:rPr>
              <a:t>Moudekar</a:t>
            </a:r>
            <a:r>
              <a:rPr kumimoji="0" lang="en-US" sz="4500" b="1" kern="1200" cap="none" spc="0" normalizeH="0" baseline="0" noProof="0" dirty="0">
                <a:latin typeface="Times New Roman" panose="02020603050405020304" pitchFamily="18" charset="0"/>
                <a:ea typeface="+mn-ea"/>
                <a:cs typeface="Times New Roman" panose="02020603050405020304" pitchFamily="18" charset="0"/>
              </a:rPr>
              <a:t> (07)                                                 Mangesh Ghayal(25)</a:t>
            </a:r>
          </a:p>
          <a:p>
            <a:pPr marL="274320" indent="-274320" fontAlgn="auto">
              <a:spcBef>
                <a:spcPct val="20000"/>
              </a:spcBef>
              <a:spcAft>
                <a:spcPts val="0"/>
              </a:spcAft>
              <a:buClr>
                <a:schemeClr val="accent3"/>
              </a:buClr>
              <a:buSzPct val="95000"/>
              <a:defRPr/>
            </a:pPr>
            <a:r>
              <a:rPr lang="en-US" sz="4400" b="1" dirty="0">
                <a:latin typeface="Times New Roman" panose="02020603050405020304" pitchFamily="18" charset="0"/>
                <a:cs typeface="Times New Roman" panose="02020603050405020304" pitchFamily="18" charset="0"/>
              </a:rPr>
              <a:t>                Devyani Belsare(11)                                                       </a:t>
            </a:r>
            <a:r>
              <a:rPr lang="en-US" sz="4400" b="1" dirty="0" err="1">
                <a:latin typeface="Times New Roman" panose="02020603050405020304" pitchFamily="18" charset="0"/>
                <a:cs typeface="Times New Roman" panose="02020603050405020304" pitchFamily="18" charset="0"/>
              </a:rPr>
              <a:t>Rishiket</a:t>
            </a:r>
            <a:r>
              <a:rPr lang="en-US" sz="4400" b="1" dirty="0">
                <a:latin typeface="Times New Roman" panose="02020603050405020304" pitchFamily="18" charset="0"/>
                <a:cs typeface="Times New Roman" panose="02020603050405020304" pitchFamily="18" charset="0"/>
              </a:rPr>
              <a:t> Deshmukh(40)</a:t>
            </a:r>
          </a:p>
          <a:p>
            <a:pPr marL="274320" marR="0" indent="-274320" defTabSz="914400" fontAlgn="auto">
              <a:spcBef>
                <a:spcPct val="20000"/>
              </a:spcBef>
              <a:spcAft>
                <a:spcPts val="0"/>
              </a:spcAft>
              <a:buClr>
                <a:schemeClr val="accent3"/>
              </a:buClr>
              <a:buSzPct val="95000"/>
              <a:buFontTx/>
              <a:buNone/>
              <a:defRPr/>
            </a:pPr>
            <a:endParaRPr kumimoji="0" lang="en-US" sz="2600" b="1" i="1" kern="1200" cap="none" spc="0" normalizeH="0" baseline="0" noProof="0" dirty="0">
              <a:latin typeface="Times New Roman" panose="02020603050405020304" pitchFamily="18" charset="0"/>
              <a:ea typeface="+mn-ea"/>
              <a:cs typeface="Times New Roman" panose="02020603050405020304" pitchFamily="18" charset="0"/>
            </a:endParaRPr>
          </a:p>
          <a:p>
            <a:pPr marL="274320" indent="-274320" algn="ctr" fontAlgn="auto">
              <a:spcBef>
                <a:spcPct val="20000"/>
              </a:spcBef>
              <a:spcAft>
                <a:spcPts val="0"/>
              </a:spcAft>
              <a:buClr>
                <a:schemeClr val="accent3"/>
              </a:buClr>
              <a:buSzPct val="95000"/>
              <a:defRPr/>
            </a:pPr>
            <a:r>
              <a:rPr lang="en-US" sz="4500" b="1" dirty="0">
                <a:latin typeface="Times New Roman" panose="02020603050405020304" pitchFamily="18" charset="0"/>
                <a:cs typeface="Times New Roman" panose="02020603050405020304" pitchFamily="18" charset="0"/>
              </a:rPr>
              <a:t>                            </a:t>
            </a:r>
            <a:r>
              <a:rPr lang="en-US" sz="4500" b="1" u="sng" dirty="0">
                <a:latin typeface="Times New Roman" panose="02020603050405020304" pitchFamily="18" charset="0"/>
                <a:cs typeface="Times New Roman" panose="02020603050405020304" pitchFamily="18" charset="0"/>
              </a:rPr>
              <a:t>Guide:</a:t>
            </a:r>
            <a:r>
              <a:rPr lang="en-US" sz="4500" b="1" dirty="0">
                <a:latin typeface="Times New Roman" panose="02020603050405020304" pitchFamily="18" charset="0"/>
                <a:cs typeface="Times New Roman" panose="02020603050405020304" pitchFamily="18" charset="0"/>
              </a:rPr>
              <a:t>			                                  </a:t>
            </a:r>
          </a:p>
          <a:p>
            <a:pPr marL="274320" indent="-274320" algn="ctr" fontAlgn="auto">
              <a:spcBef>
                <a:spcPct val="20000"/>
              </a:spcBef>
              <a:spcAft>
                <a:spcPts val="0"/>
              </a:spcAft>
              <a:buClr>
                <a:schemeClr val="accent3"/>
              </a:buClr>
              <a:buSzPct val="95000"/>
              <a:defRPr/>
            </a:pPr>
            <a:r>
              <a:rPr lang="en-US" sz="4500" b="1" dirty="0">
                <a:latin typeface="Times New Roman" panose="02020603050405020304" pitchFamily="18" charset="0"/>
                <a:cs typeface="Times New Roman" panose="02020603050405020304" pitchFamily="18" charset="0"/>
              </a:rPr>
              <a:t>	                  Ms. Swati </a:t>
            </a:r>
            <a:r>
              <a:rPr lang="en-US" sz="4500" b="1" dirty="0" err="1">
                <a:latin typeface="Times New Roman" panose="02020603050405020304" pitchFamily="18" charset="0"/>
                <a:cs typeface="Times New Roman" panose="02020603050405020304" pitchFamily="18" charset="0"/>
              </a:rPr>
              <a:t>Hadke</a:t>
            </a:r>
            <a:r>
              <a:rPr lang="en-US" sz="4500" b="1" dirty="0">
                <a:latin typeface="Times New Roman" panose="02020603050405020304" pitchFamily="18" charset="0"/>
                <a:cs typeface="Times New Roman" panose="02020603050405020304" pitchFamily="18" charset="0"/>
              </a:rPr>
              <a:t>		                        </a:t>
            </a:r>
          </a:p>
          <a:p>
            <a:pPr marL="274320" indent="-274320" algn="ctr" fontAlgn="auto">
              <a:spcBef>
                <a:spcPct val="20000"/>
              </a:spcBef>
              <a:spcAft>
                <a:spcPts val="0"/>
              </a:spcAft>
              <a:buClr>
                <a:schemeClr val="accent3"/>
              </a:buClr>
              <a:buSzPct val="95000"/>
              <a:defRPr/>
            </a:pPr>
            <a:r>
              <a:rPr lang="en-US" sz="4400" b="1" dirty="0">
                <a:latin typeface="Times New Roman" panose="02020603050405020304" pitchFamily="18" charset="0"/>
                <a:cs typeface="Times New Roman" panose="02020603050405020304" pitchFamily="18" charset="0"/>
              </a:rPr>
              <a:t>     Assistant Professor</a:t>
            </a:r>
            <a:r>
              <a:rPr lang="en-US" sz="4400" dirty="0">
                <a:latin typeface="Times New Roman" panose="02020603050405020304" pitchFamily="18" charset="0"/>
                <a:cs typeface="Times New Roman" panose="02020603050405020304" pitchFamily="18" charset="0"/>
              </a:rPr>
              <a:t>                                                    </a:t>
            </a:r>
          </a:p>
          <a:p>
            <a:pPr marL="274320" marR="0" indent="-274320" algn="ctr" defTabSz="914400" fontAlgn="auto">
              <a:spcBef>
                <a:spcPct val="20000"/>
              </a:spcBef>
              <a:spcAft>
                <a:spcPts val="0"/>
              </a:spcAft>
              <a:buClr>
                <a:schemeClr val="accent3"/>
              </a:buClr>
              <a:buSzPct val="95000"/>
              <a:buFontTx/>
              <a:buNone/>
              <a:defRPr/>
            </a:pPr>
            <a:r>
              <a:rPr kumimoji="0" lang="en-US" sz="4500" b="1" kern="1200" cap="none" spc="0" normalizeH="0" baseline="0" noProof="0" dirty="0">
                <a:latin typeface="Times New Roman" panose="02020603050405020304" pitchFamily="18" charset="0"/>
                <a:ea typeface="+mn-ea"/>
                <a:cs typeface="Times New Roman" panose="02020603050405020304" pitchFamily="18" charset="0"/>
              </a:rPr>
              <a:t>    </a:t>
            </a:r>
          </a:p>
          <a:p>
            <a:pPr marL="274320" marR="0" indent="-274320" algn="ctr" defTabSz="914400" fontAlgn="auto">
              <a:spcBef>
                <a:spcPct val="20000"/>
              </a:spcBef>
              <a:spcAft>
                <a:spcPts val="0"/>
              </a:spcAft>
              <a:buClr>
                <a:schemeClr val="accent3"/>
              </a:buClr>
              <a:buSzPct val="95000"/>
              <a:buFontTx/>
              <a:buNone/>
              <a:defRPr/>
            </a:pPr>
            <a:r>
              <a:rPr kumimoji="0" lang="en-US" sz="4500" b="1" kern="1200" cap="none" spc="0" normalizeH="0" baseline="0" noProof="0" dirty="0">
                <a:latin typeface="Times New Roman" panose="02020603050405020304" pitchFamily="18" charset="0"/>
                <a:ea typeface="+mn-ea"/>
                <a:cs typeface="Times New Roman" panose="02020603050405020304" pitchFamily="18" charset="0"/>
              </a:rPr>
              <a:t>Session 2025-2026</a:t>
            </a:r>
            <a:endParaRPr kumimoji="0" lang="en-US" sz="2600" kern="1200" cap="none" spc="0" normalizeH="0" baseline="0" noProof="0" dirty="0">
              <a:latin typeface="Times New Roman" panose="02020603050405020304" pitchFamily="18" charset="0"/>
              <a:ea typeface="+mn-ea"/>
              <a:cs typeface="Times New Roman" panose="02020603050405020304" pitchFamily="18" charset="0"/>
            </a:endParaRPr>
          </a:p>
        </p:txBody>
      </p:sp>
      <p:sp>
        <p:nvSpPr>
          <p:cNvPr id="3077" name="Rectangle 5"/>
          <p:cNvSpPr txBox="1"/>
          <p:nvPr/>
        </p:nvSpPr>
        <p:spPr>
          <a:xfrm>
            <a:off x="1981200" y="2693988"/>
            <a:ext cx="8229600" cy="425450"/>
          </a:xfrm>
          <a:prstGeom prst="rect">
            <a:avLst/>
          </a:prstGeom>
          <a:noFill/>
          <a:ln w="9525">
            <a:noFill/>
          </a:ln>
        </p:spPr>
        <p:txBody>
          <a:bodyPr anchor="t" anchorCtr="0">
            <a:spAutoFit/>
          </a:bodyPr>
          <a:lstStyle/>
          <a:p>
            <a:pPr algn="ctr">
              <a:lnSpc>
                <a:spcPct val="90000"/>
              </a:lnSpc>
              <a:spcBef>
                <a:spcPts val="1000"/>
              </a:spcBef>
            </a:pPr>
            <a:r>
              <a:rPr lang="en-US" altLang="en-US" sz="2400" b="1" i="1" dirty="0">
                <a:solidFill>
                  <a:srgbClr val="FF0000"/>
                </a:solidFill>
                <a:latin typeface="Arial Black" panose="020B0A04020102020204" pitchFamily="34" charset="0"/>
                <a:ea typeface="Aharoni" pitchFamily="2" charset="-79"/>
              </a:rPr>
              <a:t>Visual Assistive System </a:t>
            </a:r>
            <a:endParaRPr lang="en-US" altLang="en-US" sz="2400" b="1" i="1" u="sng" dirty="0">
              <a:solidFill>
                <a:srgbClr val="FF0000"/>
              </a:solidFill>
              <a:latin typeface="Castellar" panose="020A0402060406010301" pitchFamily="18" charset="0"/>
              <a:ea typeface="Arial" panose="020B0604020202020204" pitchFamily="34" charset="0"/>
            </a:endParaRPr>
          </a:p>
        </p:txBody>
      </p:sp>
      <p:sp>
        <p:nvSpPr>
          <p:cNvPr id="3078" name="Rectangle 5"/>
          <p:cNvSpPr txBox="1"/>
          <p:nvPr/>
        </p:nvSpPr>
        <p:spPr>
          <a:xfrm>
            <a:off x="1981200" y="1585753"/>
            <a:ext cx="8229600" cy="885371"/>
          </a:xfrm>
          <a:prstGeom prst="rect">
            <a:avLst/>
          </a:prstGeom>
          <a:noFill/>
          <a:ln w="9525">
            <a:noFill/>
          </a:ln>
        </p:spPr>
        <p:txBody>
          <a:bodyPr anchor="t" anchorCtr="0">
            <a:spAutoFit/>
          </a:bodyPr>
          <a:lstStyle/>
          <a:p>
            <a:pPr algn="ctr">
              <a:lnSpc>
                <a:spcPct val="90000"/>
              </a:lnSpc>
              <a:spcBef>
                <a:spcPts val="1000"/>
              </a:spcBef>
            </a:pPr>
            <a:r>
              <a:rPr lang="en-US" altLang="en-US" sz="2400" b="1" dirty="0">
                <a:latin typeface="Times New Roman" panose="02020603050405020304" pitchFamily="18" charset="0"/>
              </a:rPr>
              <a:t>B. Tech Final Year - VII Sem.</a:t>
            </a:r>
          </a:p>
          <a:p>
            <a:pPr algn="ctr">
              <a:lnSpc>
                <a:spcPct val="90000"/>
              </a:lnSpc>
              <a:spcBef>
                <a:spcPts val="1000"/>
              </a:spcBef>
            </a:pPr>
            <a:r>
              <a:rPr lang="en-US" altLang="en-US" sz="2400" b="1" i="1" dirty="0">
                <a:latin typeface="Times New Roman" panose="02020603050405020304" pitchFamily="18" charset="0"/>
              </a:rPr>
              <a:t>Progressive Seminar </a:t>
            </a:r>
            <a:endParaRPr lang="en-US" altLang="en-US" sz="2400" b="1" i="1" u="sng" dirty="0">
              <a:latin typeface="Times New Roman" panose="02020603050405020304" pitchFamily="18" charset="0"/>
              <a:ea typeface="Times New Roman" panose="02020603050405020304" pitchFamily="18" charset="0"/>
            </a:endParaRPr>
          </a:p>
        </p:txBody>
      </p:sp>
      <p:sp>
        <p:nvSpPr>
          <p:cNvPr id="3079" name="Rectangle 5"/>
          <p:cNvSpPr txBox="1"/>
          <p:nvPr/>
        </p:nvSpPr>
        <p:spPr>
          <a:xfrm>
            <a:off x="1981200" y="2394687"/>
            <a:ext cx="8229600" cy="425450"/>
          </a:xfrm>
          <a:prstGeom prst="rect">
            <a:avLst/>
          </a:prstGeom>
          <a:noFill/>
          <a:ln w="9525">
            <a:noFill/>
          </a:ln>
        </p:spPr>
        <p:txBody>
          <a:bodyPr anchor="t" anchorCtr="0">
            <a:spAutoFit/>
          </a:bodyPr>
          <a:lstStyle/>
          <a:p>
            <a:pPr algn="ctr">
              <a:lnSpc>
                <a:spcPct val="90000"/>
              </a:lnSpc>
              <a:spcBef>
                <a:spcPts val="1000"/>
              </a:spcBef>
            </a:pPr>
            <a:r>
              <a:rPr lang="en-US" altLang="en-US" sz="2400" b="1" i="1" dirty="0">
                <a:latin typeface="Times New Roman" panose="02020603050405020304" pitchFamily="18" charset="0"/>
              </a:rPr>
              <a:t>On</a:t>
            </a:r>
            <a:endParaRPr lang="en-US" altLang="en-US" sz="2400" b="1" i="1" u="sng" dirty="0">
              <a:latin typeface="Times New Roman" panose="02020603050405020304" pitchFamily="18" charset="0"/>
              <a:ea typeface="Times New Roman" panose="02020603050405020304" pitchFamily="18" charset="0"/>
            </a:endParaRPr>
          </a:p>
        </p:txBody>
      </p:sp>
      <p:sp>
        <p:nvSpPr>
          <p:cNvPr id="3081" name="Rectangle 8"/>
          <p:cNvSpPr/>
          <p:nvPr/>
        </p:nvSpPr>
        <p:spPr>
          <a:xfrm>
            <a:off x="0" y="17145"/>
            <a:ext cx="12012613" cy="1537970"/>
          </a:xfrm>
          <a:prstGeom prst="rect">
            <a:avLst/>
          </a:prstGeom>
          <a:noFill/>
          <a:ln w="9525">
            <a:noFill/>
          </a:ln>
        </p:spPr>
        <p:txBody>
          <a:bodyPr wrap="square" anchor="ctr" anchorCtr="0">
            <a:spAutoFit/>
          </a:bodyPr>
          <a:lstStyle/>
          <a:p>
            <a:pPr marL="365125" lvl="1" indent="-285750" algn="ctr" defTabSz="914400" eaLnBrk="1" hangingPunct="1">
              <a:spcBef>
                <a:spcPts val="500"/>
              </a:spcBef>
              <a:buFont typeface="Arial" panose="020B0604020202020204" pitchFamily="34" charset="0"/>
              <a:tabLst>
                <a:tab pos="1303655" algn="r"/>
                <a:tab pos="2865755" algn="ctr"/>
                <a:tab pos="5730875" algn="r"/>
              </a:tabLst>
            </a:pPr>
            <a:r>
              <a:rPr lang="en-US" altLang="en-US" sz="2300" b="1" dirty="0">
                <a:solidFill>
                  <a:srgbClr val="AB0000"/>
                </a:solidFill>
                <a:latin typeface="Times New Roman" panose="02020603050405020304" pitchFamily="18" charset="0"/>
              </a:rPr>
              <a:t>     </a:t>
            </a:r>
            <a:r>
              <a:rPr lang="en-US" altLang="en-US" sz="2000" b="1" dirty="0">
                <a:solidFill>
                  <a:srgbClr val="7030A0"/>
                </a:solidFill>
                <a:latin typeface="Times New Roman" panose="02020603050405020304" pitchFamily="18" charset="0"/>
              </a:rPr>
              <a:t>G H RAISONI COLLEGE OF ENGINEERING AND MANAGEMENT</a:t>
            </a:r>
            <a:r>
              <a:rPr lang="en-US" altLang="en-US" sz="2000" b="1" dirty="0">
                <a:solidFill>
                  <a:srgbClr val="05A724"/>
                </a:solidFill>
                <a:latin typeface="Times New Roman" panose="02020603050405020304" pitchFamily="18" charset="0"/>
              </a:rPr>
              <a:t>             </a:t>
            </a:r>
            <a:r>
              <a:rPr lang="en-US" altLang="en-US" sz="2000" b="1" dirty="0">
                <a:solidFill>
                  <a:srgbClr val="AB0000"/>
                </a:solidFill>
                <a:latin typeface="Times New Roman" panose="02020603050405020304" pitchFamily="18" charset="0"/>
              </a:rPr>
              <a:t>                                                                                 </a:t>
            </a:r>
            <a:endParaRPr lang="en-US" altLang="en-US" sz="1400" b="1" dirty="0">
              <a:solidFill>
                <a:srgbClr val="AB0000"/>
              </a:solidFill>
              <a:latin typeface="Times New Roman" panose="02020603050405020304" pitchFamily="18" charset="0"/>
            </a:endParaRPr>
          </a:p>
          <a:p>
            <a:pPr algn="ctr" defTabSz="914400" eaLnBrk="0" hangingPunct="0">
              <a:buFont typeface="Arial" panose="020B0604020202020204" pitchFamily="34" charset="0"/>
              <a:tabLst>
                <a:tab pos="1303655" algn="r"/>
                <a:tab pos="2865755" algn="ctr"/>
                <a:tab pos="5730875" algn="r"/>
              </a:tabLst>
            </a:pPr>
            <a:r>
              <a:rPr lang="en-US" sz="1400" dirty="0">
                <a:latin typeface="Calibri" panose="020F0502020204030204" pitchFamily="34" charset="0"/>
              </a:rPr>
              <a:t>(Approved by AICTE, New Delhi and Recognized by DTE, Maharashtra) </a:t>
            </a:r>
            <a:endParaRPr lang="en-US" sz="1100" dirty="0">
              <a:latin typeface="Calibri" panose="020F0502020204030204" pitchFamily="34" charset="0"/>
            </a:endParaRPr>
          </a:p>
          <a:p>
            <a:pPr algn="ctr" defTabSz="914400" eaLnBrk="0" hangingPunct="0">
              <a:buFont typeface="Arial" panose="020B0604020202020204" pitchFamily="34" charset="0"/>
              <a:tabLst>
                <a:tab pos="1303655" algn="r"/>
                <a:tab pos="2865755" algn="ctr"/>
                <a:tab pos="5730875" algn="r"/>
              </a:tabLst>
            </a:pPr>
            <a:r>
              <a:rPr lang="en-US" b="1" dirty="0">
                <a:solidFill>
                  <a:srgbClr val="C00000"/>
                </a:solidFill>
                <a:latin typeface="Calibri" panose="020F0502020204030204" pitchFamily="34" charset="0"/>
              </a:rPr>
              <a:t>   An Autonomous Institute </a:t>
            </a:r>
            <a:r>
              <a:rPr lang="en-US" sz="1400" dirty="0">
                <a:latin typeface="Calibri" panose="020F0502020204030204" pitchFamily="34" charset="0"/>
              </a:rPr>
              <a:t>Affiliated to Rashtrasant Tukadoji Maharaj Nagpur University, Nagpur</a:t>
            </a:r>
            <a:endParaRPr lang="en-US" sz="1100" dirty="0">
              <a:latin typeface="Calibri" panose="020F0502020204030204" pitchFamily="34" charset="0"/>
            </a:endParaRPr>
          </a:p>
          <a:p>
            <a:pPr algn="ctr" defTabSz="914400" eaLnBrk="0" hangingPunct="0">
              <a:buFont typeface="Arial" panose="020B0604020202020204" pitchFamily="34" charset="0"/>
              <a:tabLst>
                <a:tab pos="1303655" algn="r"/>
                <a:tab pos="2865755" algn="ctr"/>
                <a:tab pos="5730875" algn="r"/>
              </a:tabLst>
            </a:pPr>
            <a:r>
              <a:rPr lang="en-US" b="1" dirty="0">
                <a:solidFill>
                  <a:srgbClr val="C00000"/>
                </a:solidFill>
                <a:latin typeface="Calibri" panose="020F0502020204030204" pitchFamily="34" charset="0"/>
              </a:rPr>
              <a:t>Accredited by NAAC with A+ Grade</a:t>
            </a:r>
          </a:p>
          <a:p>
            <a:pPr algn="ctr" defTabSz="914400" eaLnBrk="0" hangingPunct="0">
              <a:buFont typeface="Arial" panose="020B0604020202020204" pitchFamily="34" charset="0"/>
              <a:tabLst>
                <a:tab pos="1303655" algn="r"/>
                <a:tab pos="2865755" algn="ctr"/>
                <a:tab pos="5730875" algn="r"/>
              </a:tabLst>
            </a:pPr>
            <a:r>
              <a:rPr lang="en-US" sz="2000" b="1" dirty="0">
                <a:latin typeface="Times New Roman" panose="02020603050405020304" pitchFamily="18" charset="0"/>
              </a:rPr>
              <a:t>Department of Electronics &amp; Telecommunication Engineering</a:t>
            </a:r>
            <a:endParaRPr lang="en-US" altLang="en-US" sz="2000" dirty="0">
              <a:solidFill>
                <a:srgbClr val="C00000"/>
              </a:solidFill>
              <a:latin typeface="Arial Black" panose="020B0A04020102020204" pitchFamily="34" charset="0"/>
              <a:ea typeface="Times New Roman" panose="02020603050405020304" pitchFamily="18"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94965"/>
          <a:stretch/>
        </p:blipFill>
        <p:spPr>
          <a:xfrm>
            <a:off x="0" y="6512719"/>
            <a:ext cx="12192000" cy="345281"/>
          </a:xfrm>
          <a:prstGeom prst="rect">
            <a:avLst/>
          </a:prstGeom>
        </p:spPr>
      </p:pic>
      <p:pic>
        <p:nvPicPr>
          <p:cNvPr id="13" name="Picture 12" descr="C:\Users\Roshan_Dir_SP\AppData\Local\Packages\Microsoft.Windows.Photos_8wekyb3d8bbwe\TempState\ShareServiceTempFolder\GHRCEM Nagpur.jpe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2064"/>
            <a:ext cx="2331720" cy="1506536"/>
          </a:xfrm>
          <a:prstGeom prst="rect">
            <a:avLst/>
          </a:prstGeom>
          <a:noFill/>
          <a:ln>
            <a:noFill/>
          </a:ln>
        </p:spPr>
      </p:pic>
      <p:pic>
        <p:nvPicPr>
          <p:cNvPr id="14" name="Picture 13"/>
          <p:cNvPicPr/>
          <p:nvPr/>
        </p:nvPicPr>
        <p:blipFill>
          <a:blip r:embed="rId4">
            <a:extLst>
              <a:ext uri="{28A0092B-C50C-407E-A947-70E740481C1C}">
                <a14:useLocalDpi xmlns:a14="http://schemas.microsoft.com/office/drawing/2010/main" val="0"/>
              </a:ext>
            </a:extLst>
          </a:blip>
          <a:srcRect/>
          <a:stretch>
            <a:fillRect/>
          </a:stretch>
        </p:blipFill>
        <p:spPr bwMode="auto">
          <a:xfrm>
            <a:off x="10317480" y="35718"/>
            <a:ext cx="1874520" cy="901860"/>
          </a:xfrm>
          <a:prstGeom prst="rect">
            <a:avLst/>
          </a:prstGeom>
          <a:noFill/>
          <a:ln>
            <a:noFill/>
          </a:ln>
        </p:spPr>
      </p:pic>
      <p:sp>
        <p:nvSpPr>
          <p:cNvPr id="12" name="Text Box 2"/>
          <p:cNvSpPr txBox="1">
            <a:spLocks noChangeArrowheads="1"/>
          </p:cNvSpPr>
          <p:nvPr/>
        </p:nvSpPr>
        <p:spPr bwMode="auto">
          <a:xfrm>
            <a:off x="0" y="6231414"/>
            <a:ext cx="4907280" cy="28130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Nagpur</a:t>
            </a:r>
            <a:r>
              <a:rPr lang="en-IN" sz="1400" b="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IN"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Pune </a:t>
            </a:r>
            <a:r>
              <a:rPr lang="en-IN" sz="1400" b="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t>
            </a:r>
            <a:r>
              <a:rPr lang="en-IN"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IN" sz="14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Jalgaon</a:t>
            </a:r>
            <a:r>
              <a:rPr lang="en-IN"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IN" sz="1400" b="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t>
            </a:r>
            <a:r>
              <a:rPr lang="en-IN"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Amravati </a:t>
            </a:r>
            <a:r>
              <a:rPr lang="en-IN" sz="1400" b="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t>
            </a:r>
            <a:r>
              <a:rPr lang="en-IN"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IN" sz="14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Pandhurna</a:t>
            </a:r>
            <a:r>
              <a:rPr lang="en-IN"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IN" sz="1400" b="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IN" sz="14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Bhandara</a:t>
            </a:r>
            <a:r>
              <a:rPr lang="en-IN"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71D63-788A-4752-986D-B6807933C19B}"/>
            </a:ext>
          </a:extLst>
        </p:cNvPr>
        <p:cNvGrpSpPr/>
        <p:nvPr/>
      </p:nvGrpSpPr>
      <p:grpSpPr>
        <a:xfrm>
          <a:off x="0" y="0"/>
          <a:ext cx="0" cy="0"/>
          <a:chOff x="0" y="0"/>
          <a:chExt cx="0" cy="0"/>
        </a:xfrm>
      </p:grpSpPr>
      <p:sp>
        <p:nvSpPr>
          <p:cNvPr id="10241" name="Rectangle 7">
            <a:extLst>
              <a:ext uri="{FF2B5EF4-FFF2-40B4-BE49-F238E27FC236}">
                <a16:creationId xmlns:a16="http://schemas.microsoft.com/office/drawing/2014/main" id="{DD9B21C7-3742-EF0F-CC40-B89C03D409D3}"/>
              </a:ext>
            </a:extLst>
          </p:cNvPr>
          <p:cNvSpPr/>
          <p:nvPr/>
        </p:nvSpPr>
        <p:spPr>
          <a:xfrm>
            <a:off x="0" y="0"/>
            <a:ext cx="12192000" cy="457200"/>
          </a:xfrm>
          <a:prstGeom prst="rect">
            <a:avLst/>
          </a:prstGeom>
          <a:noFill/>
          <a:ln w="9525">
            <a:noFill/>
          </a:ln>
        </p:spPr>
        <p:txBody>
          <a:bodyPr wrap="none" anchor="ctr" anchorCtr="0">
            <a:spAutoFit/>
          </a:bodyPr>
          <a:lstStyle/>
          <a:p>
            <a:endParaRPr lang="en-IN" altLang="en-US" dirty="0">
              <a:latin typeface="Calibri" panose="020F0502020204030204" pitchFamily="34" charset="0"/>
              <a:ea typeface="Arial" panose="020B0604020202020204" pitchFamily="34" charset="0"/>
            </a:endParaRPr>
          </a:p>
        </p:txBody>
      </p:sp>
      <p:sp>
        <p:nvSpPr>
          <p:cNvPr id="10242" name="Title 1">
            <a:extLst>
              <a:ext uri="{FF2B5EF4-FFF2-40B4-BE49-F238E27FC236}">
                <a16:creationId xmlns:a16="http://schemas.microsoft.com/office/drawing/2014/main" id="{74B56389-6D77-DA7B-A66A-3371BF27E178}"/>
              </a:ext>
            </a:extLst>
          </p:cNvPr>
          <p:cNvSpPr txBox="1"/>
          <p:nvPr/>
        </p:nvSpPr>
        <p:spPr>
          <a:xfrm>
            <a:off x="8751392" y="5161995"/>
            <a:ext cx="1759226" cy="977157"/>
          </a:xfrm>
          <a:prstGeom prst="rect">
            <a:avLst/>
          </a:prstGeom>
          <a:noFill/>
          <a:ln w="9525">
            <a:noFill/>
          </a:ln>
        </p:spPr>
        <p:txBody>
          <a:bodyPr anchor="b" anchorCtr="0"/>
          <a:lstStyle/>
          <a:p>
            <a:r>
              <a:rPr lang="en-US" b="1" dirty="0">
                <a:latin typeface="Times New Roman" panose="02020603050405020304" pitchFamily="18" charset="0"/>
                <a:cs typeface="Times New Roman" panose="02020603050405020304" pitchFamily="18" charset="0"/>
              </a:rPr>
              <a:t>Scan Disk Card </a:t>
            </a:r>
          </a:p>
          <a:p>
            <a:r>
              <a:rPr lang="en-US" dirty="0">
                <a:latin typeface="Times New Roman" panose="02020603050405020304" pitchFamily="18" charset="0"/>
                <a:cs typeface="Times New Roman" panose="02020603050405020304" pitchFamily="18" charset="0"/>
              </a:rPr>
              <a:t>Used for Storage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32 GB</a:t>
            </a:r>
          </a:p>
        </p:txBody>
      </p:sp>
      <p:sp>
        <p:nvSpPr>
          <p:cNvPr id="13" name="Title 1">
            <a:extLst>
              <a:ext uri="{FF2B5EF4-FFF2-40B4-BE49-F238E27FC236}">
                <a16:creationId xmlns:a16="http://schemas.microsoft.com/office/drawing/2014/main" id="{67FD459F-F7E6-3837-4A10-617E90ABA47B}"/>
              </a:ext>
            </a:extLst>
          </p:cNvPr>
          <p:cNvSpPr txBox="1"/>
          <p:nvPr/>
        </p:nvSpPr>
        <p:spPr bwMode="auto">
          <a:xfrm>
            <a:off x="0" y="0"/>
            <a:ext cx="12192000" cy="639763"/>
          </a:xfrm>
          <a:prstGeom prst="rect">
            <a:avLst/>
          </a:prstGeom>
          <a:solidFill>
            <a:srgbClr val="7030A0"/>
          </a:solidFill>
          <a:ln>
            <a:solidFill>
              <a:schemeClr val="tx1"/>
            </a:solidFill>
          </a:ln>
        </p:spPr>
        <p:txBody>
          <a:bodyPr anchor="ctr">
            <a:normAutofit fontScale="97500"/>
          </a:bodyP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Components</a:t>
            </a:r>
          </a:p>
        </p:txBody>
      </p:sp>
      <p:pic>
        <p:nvPicPr>
          <p:cNvPr id="7" name="Picture 6">
            <a:extLst>
              <a:ext uri="{FF2B5EF4-FFF2-40B4-BE49-F238E27FC236}">
                <a16:creationId xmlns:a16="http://schemas.microsoft.com/office/drawing/2014/main" id="{17C2ED0E-9969-8D86-EE89-964FD1588A6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4965"/>
          <a:stretch/>
        </p:blipFill>
        <p:spPr>
          <a:xfrm>
            <a:off x="0" y="6512719"/>
            <a:ext cx="12192000" cy="345281"/>
          </a:xfrm>
          <a:prstGeom prst="rect">
            <a:avLst/>
          </a:prstGeom>
        </p:spPr>
      </p:pic>
      <p:pic>
        <p:nvPicPr>
          <p:cNvPr id="6" name="Picture 5">
            <a:extLst>
              <a:ext uri="{FF2B5EF4-FFF2-40B4-BE49-F238E27FC236}">
                <a16:creationId xmlns:a16="http://schemas.microsoft.com/office/drawing/2014/main" id="{55ACA99F-0561-7CA1-E769-E5516CAFEB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86" y="659314"/>
            <a:ext cx="2714968" cy="1597306"/>
          </a:xfrm>
          <a:prstGeom prst="rect">
            <a:avLst/>
          </a:prstGeom>
        </p:spPr>
      </p:pic>
      <p:sp>
        <p:nvSpPr>
          <p:cNvPr id="8" name="TextBox 7">
            <a:extLst>
              <a:ext uri="{FF2B5EF4-FFF2-40B4-BE49-F238E27FC236}">
                <a16:creationId xmlns:a16="http://schemas.microsoft.com/office/drawing/2014/main" id="{21F5B1D5-EE04-2DAE-54B1-31B6511A48C6}"/>
              </a:ext>
            </a:extLst>
          </p:cNvPr>
          <p:cNvSpPr txBox="1"/>
          <p:nvPr/>
        </p:nvSpPr>
        <p:spPr>
          <a:xfrm>
            <a:off x="168883" y="2168677"/>
            <a:ext cx="2031060" cy="1477328"/>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Raspberry Pi 4  model B</a:t>
            </a:r>
          </a:p>
          <a:p>
            <a:pPr algn="ctr"/>
            <a:r>
              <a:rPr lang="en-IN" dirty="0">
                <a:latin typeface="Times New Roman" panose="02020603050405020304" pitchFamily="18" charset="0"/>
                <a:cs typeface="Times New Roman" panose="02020603050405020304" pitchFamily="18" charset="0"/>
              </a:rPr>
              <a:t>64-bit Soc 1.5GHz</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40 GPIO pins </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Speed 1.5 GHz</a:t>
            </a:r>
          </a:p>
        </p:txBody>
      </p:sp>
      <p:pic>
        <p:nvPicPr>
          <p:cNvPr id="1026" name="Picture 2" descr="Official SanDisk Micro SD/SDHC 32GB Class 10 Memory Card">
            <a:extLst>
              <a:ext uri="{FF2B5EF4-FFF2-40B4-BE49-F238E27FC236}">
                <a16:creationId xmlns:a16="http://schemas.microsoft.com/office/drawing/2014/main" id="{AD90796C-C140-F1A0-2332-7CF2EC272D3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82991" y="3798631"/>
            <a:ext cx="3042444" cy="13810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4K HDMI Cable at ₹ 300/meter | Kalkaji | New Delhi | ID: 21891611462">
            <a:extLst>
              <a:ext uri="{FF2B5EF4-FFF2-40B4-BE49-F238E27FC236}">
                <a16:creationId xmlns:a16="http://schemas.microsoft.com/office/drawing/2014/main" id="{93866831-3DCC-82FE-A7A9-0F6DAE45C73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64270" y="3924777"/>
            <a:ext cx="2186431" cy="15044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94477A3-60C7-0398-1E79-2403736CDB0D}"/>
              </a:ext>
            </a:extLst>
          </p:cNvPr>
          <p:cNvSpPr txBox="1"/>
          <p:nvPr/>
        </p:nvSpPr>
        <p:spPr>
          <a:xfrm>
            <a:off x="5002784" y="5620173"/>
            <a:ext cx="2186431"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HDMI Cable</a:t>
            </a:r>
          </a:p>
        </p:txBody>
      </p:sp>
      <p:sp>
        <p:nvSpPr>
          <p:cNvPr id="3" name="TextBox 2">
            <a:extLst>
              <a:ext uri="{FF2B5EF4-FFF2-40B4-BE49-F238E27FC236}">
                <a16:creationId xmlns:a16="http://schemas.microsoft.com/office/drawing/2014/main" id="{95FEE0EE-59BC-3CC3-BA34-811A48046D92}"/>
              </a:ext>
            </a:extLst>
          </p:cNvPr>
          <p:cNvSpPr txBox="1"/>
          <p:nvPr/>
        </p:nvSpPr>
        <p:spPr>
          <a:xfrm>
            <a:off x="290423" y="5881780"/>
            <a:ext cx="2781917" cy="369332"/>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Bluetooth Earphone</a:t>
            </a:r>
          </a:p>
        </p:txBody>
      </p:sp>
      <p:pic>
        <p:nvPicPr>
          <p:cNvPr id="1032" name="Picture 8">
            <a:extLst>
              <a:ext uri="{FF2B5EF4-FFF2-40B4-BE49-F238E27FC236}">
                <a16:creationId xmlns:a16="http://schemas.microsoft.com/office/drawing/2014/main" id="{8404E808-A65F-F920-0A58-9DEC2B5485D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61998" y="665824"/>
            <a:ext cx="3656097" cy="15044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C9003ED-0219-D761-4BDE-63F39A323C49}"/>
              </a:ext>
            </a:extLst>
          </p:cNvPr>
          <p:cNvSpPr txBox="1"/>
          <p:nvPr/>
        </p:nvSpPr>
        <p:spPr>
          <a:xfrm>
            <a:off x="4194446" y="2302996"/>
            <a:ext cx="3656097" cy="1200329"/>
          </a:xfrm>
          <a:prstGeom prst="rect">
            <a:avLst/>
          </a:prstGeom>
          <a:noFill/>
        </p:spPr>
        <p:txBody>
          <a:bodyPr wrap="square" rtlCol="0">
            <a:spAutoFit/>
          </a:bodyPr>
          <a:lstStyle/>
          <a:p>
            <a:r>
              <a:rPr lang="en-IN" b="1" dirty="0" err="1">
                <a:latin typeface="Times New Roman" panose="02020603050405020304" pitchFamily="18" charset="0"/>
                <a:cs typeface="Times New Roman" panose="02020603050405020304" pitchFamily="18" charset="0"/>
              </a:rPr>
              <a:t>Zebronics</a:t>
            </a:r>
            <a:r>
              <a:rPr lang="en-IN" b="1" dirty="0">
                <a:latin typeface="Times New Roman" panose="02020603050405020304" pitchFamily="18" charset="0"/>
                <a:cs typeface="Times New Roman" panose="02020603050405020304" pitchFamily="18" charset="0"/>
              </a:rPr>
              <a:t> Web 720p Camera</a:t>
            </a:r>
            <a:r>
              <a:rPr lang="en-IN" dirty="0">
                <a:latin typeface="Times New Roman" panose="02020603050405020304" pitchFamily="18" charset="0"/>
                <a:cs typeface="Times New Roman" panose="02020603050405020304" pitchFamily="18" charset="0"/>
              </a:rPr>
              <a:t>(with Night vision)</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Built in mic feature </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
        <p:nvSpPr>
          <p:cNvPr id="10" name="AutoShape 10">
            <a:extLst>
              <a:ext uri="{FF2B5EF4-FFF2-40B4-BE49-F238E27FC236}">
                <a16:creationId xmlns:a16="http://schemas.microsoft.com/office/drawing/2014/main" id="{387F214C-20F3-A79D-32A2-ABCD74DEF63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1" name="AutoShape 12">
            <a:extLst>
              <a:ext uri="{FF2B5EF4-FFF2-40B4-BE49-F238E27FC236}">
                <a16:creationId xmlns:a16="http://schemas.microsoft.com/office/drawing/2014/main" id="{F99D437A-2423-9B5D-E7F8-E1ACB048218D}"/>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2" name="AutoShape 14">
            <a:extLst>
              <a:ext uri="{FF2B5EF4-FFF2-40B4-BE49-F238E27FC236}">
                <a16:creationId xmlns:a16="http://schemas.microsoft.com/office/drawing/2014/main" id="{C1957617-7A04-F3F6-F84D-E395E472B2D5}"/>
              </a:ext>
            </a:extLst>
          </p:cNvPr>
          <p:cNvSpPr>
            <a:spLocks noChangeAspect="1" noChangeArrowheads="1"/>
          </p:cNvSpPr>
          <p:nvPr/>
        </p:nvSpPr>
        <p:spPr bwMode="auto">
          <a:xfrm flipV="1">
            <a:off x="8282991" y="727184"/>
            <a:ext cx="3544573" cy="473910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14" name="AutoShape 16">
            <a:extLst>
              <a:ext uri="{FF2B5EF4-FFF2-40B4-BE49-F238E27FC236}">
                <a16:creationId xmlns:a16="http://schemas.microsoft.com/office/drawing/2014/main" id="{3C4B16E2-B10D-01BB-A95B-A3A865728EEE}"/>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42" name="Picture 18">
            <a:extLst>
              <a:ext uri="{FF2B5EF4-FFF2-40B4-BE49-F238E27FC236}">
                <a16:creationId xmlns:a16="http://schemas.microsoft.com/office/drawing/2014/main" id="{17B30FD0-C4AA-41CA-C4D7-942AA19C45B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403002" y="718848"/>
            <a:ext cx="2585238" cy="144149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EBB6B76E-E957-D16F-3C15-3F07C4701D86}"/>
              </a:ext>
            </a:extLst>
          </p:cNvPr>
          <p:cNvSpPr txBox="1"/>
          <p:nvPr/>
        </p:nvSpPr>
        <p:spPr>
          <a:xfrm>
            <a:off x="8625005" y="2181223"/>
            <a:ext cx="3332151" cy="1754326"/>
          </a:xfrm>
          <a:prstGeom prst="rect">
            <a:avLst/>
          </a:prstGeom>
          <a:noFill/>
        </p:spPr>
        <p:txBody>
          <a:bodyPr wrap="square" rtlCol="0">
            <a:spAutoFit/>
          </a:bodyPr>
          <a:lstStyle/>
          <a:p>
            <a:r>
              <a:rPr lang="en-IN" b="1" dirty="0">
                <a:latin typeface="Times New Roman" panose="02020603050405020304" pitchFamily="18" charset="0"/>
                <a:cs typeface="Times New Roman" panose="02020603050405020304" pitchFamily="18" charset="0"/>
              </a:rPr>
              <a:t>Power Adaptor (C Type )</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5 Volts </a:t>
            </a:r>
          </a:p>
          <a:p>
            <a:pPr marL="285750" indent="-285750">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3 Amp</a:t>
            </a: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a:p>
            <a:endParaRPr lang="en-IN" b="1" dirty="0">
              <a:latin typeface="Times New Roman" panose="02020603050405020304" pitchFamily="18" charset="0"/>
              <a:cs typeface="Times New Roman" panose="02020603050405020304" pitchFamily="18" charset="0"/>
            </a:endParaRPr>
          </a:p>
        </p:txBody>
      </p:sp>
      <p:pic>
        <p:nvPicPr>
          <p:cNvPr id="1044" name="Picture 20" descr="Shop Latest Bluetooth Earphones and Earbuds - 2025 Arrivals">
            <a:extLst>
              <a:ext uri="{FF2B5EF4-FFF2-40B4-BE49-F238E27FC236}">
                <a16:creationId xmlns:a16="http://schemas.microsoft.com/office/drawing/2014/main" id="{97364368-FBCD-2DEA-7160-2C706133457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5828" y="3875959"/>
            <a:ext cx="2076111" cy="2005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945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28EF75-74A7-BAAC-6C73-E7B2A008966A}"/>
            </a:ext>
          </a:extLst>
        </p:cNvPr>
        <p:cNvGrpSpPr/>
        <p:nvPr/>
      </p:nvGrpSpPr>
      <p:grpSpPr>
        <a:xfrm>
          <a:off x="0" y="0"/>
          <a:ext cx="0" cy="0"/>
          <a:chOff x="0" y="0"/>
          <a:chExt cx="0" cy="0"/>
        </a:xfrm>
      </p:grpSpPr>
      <p:sp>
        <p:nvSpPr>
          <p:cNvPr id="10241" name="Rectangle 7">
            <a:extLst>
              <a:ext uri="{FF2B5EF4-FFF2-40B4-BE49-F238E27FC236}">
                <a16:creationId xmlns:a16="http://schemas.microsoft.com/office/drawing/2014/main" id="{313DB088-99E6-6985-6F87-7A8495DD8AB1}"/>
              </a:ext>
            </a:extLst>
          </p:cNvPr>
          <p:cNvSpPr/>
          <p:nvPr/>
        </p:nvSpPr>
        <p:spPr>
          <a:xfrm>
            <a:off x="0" y="0"/>
            <a:ext cx="12192000" cy="457200"/>
          </a:xfrm>
          <a:prstGeom prst="rect">
            <a:avLst/>
          </a:prstGeom>
          <a:noFill/>
          <a:ln w="9525">
            <a:noFill/>
          </a:ln>
        </p:spPr>
        <p:txBody>
          <a:bodyPr wrap="none" anchor="ctr" anchorCtr="0">
            <a:spAutoFit/>
          </a:bodyPr>
          <a:lstStyle/>
          <a:p>
            <a:endParaRPr lang="en-IN" altLang="en-US" dirty="0">
              <a:latin typeface="Calibri" panose="020F0502020204030204" pitchFamily="34" charset="0"/>
              <a:ea typeface="Arial" panose="020B0604020202020204" pitchFamily="34" charset="0"/>
            </a:endParaRPr>
          </a:p>
        </p:txBody>
      </p:sp>
      <p:sp>
        <p:nvSpPr>
          <p:cNvPr id="10242" name="Title 1">
            <a:extLst>
              <a:ext uri="{FF2B5EF4-FFF2-40B4-BE49-F238E27FC236}">
                <a16:creationId xmlns:a16="http://schemas.microsoft.com/office/drawing/2014/main" id="{C8E6B8E6-7893-A6B4-C414-EBC3F06ED2DA}"/>
              </a:ext>
            </a:extLst>
          </p:cNvPr>
          <p:cNvSpPr txBox="1"/>
          <p:nvPr/>
        </p:nvSpPr>
        <p:spPr>
          <a:xfrm>
            <a:off x="2363379" y="942681"/>
            <a:ext cx="7239000" cy="4743024"/>
          </a:xfrm>
          <a:prstGeom prst="rect">
            <a:avLst/>
          </a:prstGeom>
          <a:noFill/>
          <a:ln w="9525">
            <a:noFill/>
          </a:ln>
        </p:spPr>
        <p:txBody>
          <a:bodyPr anchor="b" anchorCtr="0"/>
          <a:lstStyle/>
          <a:p>
            <a:pPr algn="ctr">
              <a:lnSpc>
                <a:spcPct val="90000"/>
              </a:lnSpc>
            </a:pPr>
            <a:endParaRPr lang="en-US" altLang="en-US" sz="3900" dirty="0">
              <a:solidFill>
                <a:srgbClr val="525252"/>
              </a:solidFill>
              <a:latin typeface="Times New Roman" panose="02020603050405020304" pitchFamily="18" charset="0"/>
              <a:ea typeface="Times New Roman" panose="02020603050405020304" pitchFamily="18" charset="0"/>
            </a:endParaRPr>
          </a:p>
        </p:txBody>
      </p:sp>
      <p:sp>
        <p:nvSpPr>
          <p:cNvPr id="13" name="Title 1">
            <a:extLst>
              <a:ext uri="{FF2B5EF4-FFF2-40B4-BE49-F238E27FC236}">
                <a16:creationId xmlns:a16="http://schemas.microsoft.com/office/drawing/2014/main" id="{A285FD0C-952B-DA3E-F313-71252DA6C235}"/>
              </a:ext>
            </a:extLst>
          </p:cNvPr>
          <p:cNvSpPr txBox="1"/>
          <p:nvPr/>
        </p:nvSpPr>
        <p:spPr bwMode="auto">
          <a:xfrm>
            <a:off x="0" y="0"/>
            <a:ext cx="12192000" cy="639763"/>
          </a:xfrm>
          <a:prstGeom prst="rect">
            <a:avLst/>
          </a:prstGeom>
          <a:solidFill>
            <a:srgbClr val="7030A0"/>
          </a:solidFill>
          <a:ln>
            <a:solidFill>
              <a:schemeClr val="tx1"/>
            </a:solidFill>
          </a:ln>
        </p:spPr>
        <p:txBody>
          <a:bodyPr anchor="ctr">
            <a:normAutofit fontScale="97500"/>
          </a:bodyP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Circuit Diagram</a:t>
            </a:r>
          </a:p>
        </p:txBody>
      </p:sp>
      <p:pic>
        <p:nvPicPr>
          <p:cNvPr id="7" name="Picture 6">
            <a:extLst>
              <a:ext uri="{FF2B5EF4-FFF2-40B4-BE49-F238E27FC236}">
                <a16:creationId xmlns:a16="http://schemas.microsoft.com/office/drawing/2014/main" id="{B02A50A2-1A33-A45F-AF6E-60E625EF417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4965"/>
          <a:stretch/>
        </p:blipFill>
        <p:spPr>
          <a:xfrm>
            <a:off x="0" y="6512719"/>
            <a:ext cx="12192000" cy="345281"/>
          </a:xfrm>
          <a:prstGeom prst="rect">
            <a:avLst/>
          </a:prstGeom>
        </p:spPr>
      </p:pic>
      <p:pic>
        <p:nvPicPr>
          <p:cNvPr id="3" name="Picture 2">
            <a:extLst>
              <a:ext uri="{FF2B5EF4-FFF2-40B4-BE49-F238E27FC236}">
                <a16:creationId xmlns:a16="http://schemas.microsoft.com/office/drawing/2014/main" id="{77A795A4-AE3E-8515-0043-A63E169DD2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2500" y="942681"/>
            <a:ext cx="10287000" cy="4883084"/>
          </a:xfrm>
          <a:prstGeom prst="rect">
            <a:avLst/>
          </a:prstGeom>
        </p:spPr>
      </p:pic>
    </p:spTree>
    <p:extLst>
      <p:ext uri="{BB962C8B-B14F-4D97-AF65-F5344CB8AC3E}">
        <p14:creationId xmlns:p14="http://schemas.microsoft.com/office/powerpoint/2010/main" val="1238705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FD4D1-2BF6-63C0-6095-5D05A9F4B09B}"/>
            </a:ext>
          </a:extLst>
        </p:cNvPr>
        <p:cNvGrpSpPr/>
        <p:nvPr/>
      </p:nvGrpSpPr>
      <p:grpSpPr>
        <a:xfrm>
          <a:off x="0" y="0"/>
          <a:ext cx="0" cy="0"/>
          <a:chOff x="0" y="0"/>
          <a:chExt cx="0" cy="0"/>
        </a:xfrm>
      </p:grpSpPr>
      <p:sp>
        <p:nvSpPr>
          <p:cNvPr id="10241" name="Rectangle 7">
            <a:extLst>
              <a:ext uri="{FF2B5EF4-FFF2-40B4-BE49-F238E27FC236}">
                <a16:creationId xmlns:a16="http://schemas.microsoft.com/office/drawing/2014/main" id="{D3E3DF31-16C4-E7C6-9DA6-8D351A3B9701}"/>
              </a:ext>
            </a:extLst>
          </p:cNvPr>
          <p:cNvSpPr/>
          <p:nvPr/>
        </p:nvSpPr>
        <p:spPr>
          <a:xfrm>
            <a:off x="0" y="0"/>
            <a:ext cx="12192000" cy="457200"/>
          </a:xfrm>
          <a:prstGeom prst="rect">
            <a:avLst/>
          </a:prstGeom>
          <a:noFill/>
          <a:ln w="9525">
            <a:noFill/>
          </a:ln>
        </p:spPr>
        <p:txBody>
          <a:bodyPr wrap="none" anchor="ctr" anchorCtr="0">
            <a:spAutoFit/>
          </a:bodyPr>
          <a:lstStyle/>
          <a:p>
            <a:endParaRPr lang="en-IN" altLang="en-US" dirty="0">
              <a:latin typeface="Calibri" panose="020F0502020204030204" pitchFamily="34" charset="0"/>
              <a:ea typeface="Arial" panose="020B0604020202020204" pitchFamily="34" charset="0"/>
            </a:endParaRPr>
          </a:p>
        </p:txBody>
      </p:sp>
      <p:sp>
        <p:nvSpPr>
          <p:cNvPr id="10242" name="Title 1">
            <a:extLst>
              <a:ext uri="{FF2B5EF4-FFF2-40B4-BE49-F238E27FC236}">
                <a16:creationId xmlns:a16="http://schemas.microsoft.com/office/drawing/2014/main" id="{4CD56533-C1E7-4AAD-9677-14EFE0F72ED3}"/>
              </a:ext>
            </a:extLst>
          </p:cNvPr>
          <p:cNvSpPr txBox="1"/>
          <p:nvPr/>
        </p:nvSpPr>
        <p:spPr>
          <a:xfrm>
            <a:off x="2476500" y="4098925"/>
            <a:ext cx="7239000" cy="908050"/>
          </a:xfrm>
          <a:prstGeom prst="rect">
            <a:avLst/>
          </a:prstGeom>
          <a:noFill/>
          <a:ln w="9525">
            <a:noFill/>
          </a:ln>
        </p:spPr>
        <p:txBody>
          <a:bodyPr anchor="b" anchorCtr="0"/>
          <a:lstStyle/>
          <a:p>
            <a:pPr algn="ctr">
              <a:lnSpc>
                <a:spcPct val="90000"/>
              </a:lnSpc>
            </a:pPr>
            <a:endParaRPr lang="en-US" altLang="en-US" sz="3900" dirty="0">
              <a:solidFill>
                <a:srgbClr val="525252"/>
              </a:solidFill>
              <a:latin typeface="Times New Roman" panose="02020603050405020304" pitchFamily="18" charset="0"/>
              <a:ea typeface="Times New Roman" panose="02020603050405020304" pitchFamily="18" charset="0"/>
            </a:endParaRPr>
          </a:p>
        </p:txBody>
      </p:sp>
      <p:sp>
        <p:nvSpPr>
          <p:cNvPr id="13" name="Title 1">
            <a:extLst>
              <a:ext uri="{FF2B5EF4-FFF2-40B4-BE49-F238E27FC236}">
                <a16:creationId xmlns:a16="http://schemas.microsoft.com/office/drawing/2014/main" id="{13D1FB77-3700-3D8A-E7D8-35FF0EBCC906}"/>
              </a:ext>
            </a:extLst>
          </p:cNvPr>
          <p:cNvSpPr txBox="1"/>
          <p:nvPr/>
        </p:nvSpPr>
        <p:spPr bwMode="auto">
          <a:xfrm>
            <a:off x="0" y="0"/>
            <a:ext cx="12192000" cy="639763"/>
          </a:xfrm>
          <a:prstGeom prst="rect">
            <a:avLst/>
          </a:prstGeom>
          <a:solidFill>
            <a:srgbClr val="7030A0"/>
          </a:solidFill>
          <a:ln>
            <a:solidFill>
              <a:schemeClr val="tx1"/>
            </a:solidFill>
          </a:ln>
        </p:spPr>
        <p:txBody>
          <a:bodyPr anchor="ctr">
            <a:normAutofit fontScale="97500"/>
          </a:bodyP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ctr" defTabSz="914400" rtl="0" eaLnBrk="1" fontAlgn="auto" latinLnBrk="0" hangingPunct="1">
              <a:lnSpc>
                <a:spcPct val="90000"/>
              </a:lnSpc>
              <a:spcBef>
                <a:spcPct val="0"/>
              </a:spcBef>
              <a:spcAft>
                <a:spcPts val="0"/>
              </a:spcAft>
              <a:buClrTx/>
              <a:buSzTx/>
              <a:buFontTx/>
              <a:buNone/>
              <a:defRPr/>
            </a:pPr>
            <a:r>
              <a:rPr lang="en-US" sz="3200" b="1" dirty="0">
                <a:solidFill>
                  <a:schemeClr val="bg1"/>
                </a:solidFill>
                <a:latin typeface="Times New Roman" panose="02020603050405020304" pitchFamily="18" charset="0"/>
                <a:cs typeface="Times New Roman" panose="02020603050405020304" pitchFamily="18" charset="0"/>
              </a:rPr>
              <a:t>Feature Extraction</a:t>
            </a:r>
            <a:endPar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7" name="Picture 6">
            <a:extLst>
              <a:ext uri="{FF2B5EF4-FFF2-40B4-BE49-F238E27FC236}">
                <a16:creationId xmlns:a16="http://schemas.microsoft.com/office/drawing/2014/main" id="{D1C22F78-1C77-D702-88D6-817781ECC6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4965"/>
          <a:stretch/>
        </p:blipFill>
        <p:spPr>
          <a:xfrm>
            <a:off x="0" y="6512719"/>
            <a:ext cx="12192000" cy="345281"/>
          </a:xfrm>
          <a:prstGeom prst="rect">
            <a:avLst/>
          </a:prstGeom>
        </p:spPr>
      </p:pic>
      <p:pic>
        <p:nvPicPr>
          <p:cNvPr id="3" name="Picture 2">
            <a:extLst>
              <a:ext uri="{FF2B5EF4-FFF2-40B4-BE49-F238E27FC236}">
                <a16:creationId xmlns:a16="http://schemas.microsoft.com/office/drawing/2014/main" id="{8B49D001-0E58-24D5-08C3-BB12580444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19313" y="1878495"/>
            <a:ext cx="7770122" cy="2951921"/>
          </a:xfrm>
          <a:prstGeom prst="rect">
            <a:avLst/>
          </a:prstGeom>
        </p:spPr>
      </p:pic>
    </p:spTree>
    <p:extLst>
      <p:ext uri="{BB962C8B-B14F-4D97-AF65-F5344CB8AC3E}">
        <p14:creationId xmlns:p14="http://schemas.microsoft.com/office/powerpoint/2010/main" val="3088543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17B3E5-AE66-2346-CF4E-852B81B658A4}"/>
            </a:ext>
          </a:extLst>
        </p:cNvPr>
        <p:cNvGrpSpPr/>
        <p:nvPr/>
      </p:nvGrpSpPr>
      <p:grpSpPr>
        <a:xfrm>
          <a:off x="0" y="0"/>
          <a:ext cx="0" cy="0"/>
          <a:chOff x="0" y="0"/>
          <a:chExt cx="0" cy="0"/>
        </a:xfrm>
      </p:grpSpPr>
      <p:sp>
        <p:nvSpPr>
          <p:cNvPr id="10241" name="Rectangle 7">
            <a:extLst>
              <a:ext uri="{FF2B5EF4-FFF2-40B4-BE49-F238E27FC236}">
                <a16:creationId xmlns:a16="http://schemas.microsoft.com/office/drawing/2014/main" id="{BF83A979-06FD-DA08-77F3-E7FFA9A9CC7E}"/>
              </a:ext>
            </a:extLst>
          </p:cNvPr>
          <p:cNvSpPr/>
          <p:nvPr/>
        </p:nvSpPr>
        <p:spPr>
          <a:xfrm>
            <a:off x="0" y="0"/>
            <a:ext cx="12192000" cy="457200"/>
          </a:xfrm>
          <a:prstGeom prst="rect">
            <a:avLst/>
          </a:prstGeom>
          <a:noFill/>
          <a:ln w="9525">
            <a:noFill/>
          </a:ln>
        </p:spPr>
        <p:txBody>
          <a:bodyPr wrap="none" anchor="ctr" anchorCtr="0">
            <a:spAutoFit/>
          </a:bodyPr>
          <a:lstStyle/>
          <a:p>
            <a:endParaRPr lang="en-IN" altLang="en-US" dirty="0">
              <a:latin typeface="Calibri" panose="020F0502020204030204" pitchFamily="34" charset="0"/>
              <a:ea typeface="Arial" panose="020B0604020202020204" pitchFamily="34" charset="0"/>
            </a:endParaRPr>
          </a:p>
        </p:txBody>
      </p:sp>
      <p:sp>
        <p:nvSpPr>
          <p:cNvPr id="10242" name="Title 1">
            <a:extLst>
              <a:ext uri="{FF2B5EF4-FFF2-40B4-BE49-F238E27FC236}">
                <a16:creationId xmlns:a16="http://schemas.microsoft.com/office/drawing/2014/main" id="{79EA217E-75D0-CE25-D981-6DD688140775}"/>
              </a:ext>
            </a:extLst>
          </p:cNvPr>
          <p:cNvSpPr txBox="1"/>
          <p:nvPr/>
        </p:nvSpPr>
        <p:spPr>
          <a:xfrm>
            <a:off x="2476500" y="4098925"/>
            <a:ext cx="7239000" cy="908050"/>
          </a:xfrm>
          <a:prstGeom prst="rect">
            <a:avLst/>
          </a:prstGeom>
          <a:noFill/>
          <a:ln w="9525">
            <a:noFill/>
          </a:ln>
        </p:spPr>
        <p:txBody>
          <a:bodyPr anchor="b" anchorCtr="0"/>
          <a:lstStyle/>
          <a:p>
            <a:pPr algn="ctr">
              <a:lnSpc>
                <a:spcPct val="90000"/>
              </a:lnSpc>
            </a:pPr>
            <a:endParaRPr lang="en-US" altLang="en-US" sz="3900" dirty="0">
              <a:solidFill>
                <a:srgbClr val="525252"/>
              </a:solidFill>
              <a:latin typeface="Times New Roman" panose="02020603050405020304" pitchFamily="18" charset="0"/>
              <a:ea typeface="Times New Roman" panose="02020603050405020304" pitchFamily="18" charset="0"/>
            </a:endParaRPr>
          </a:p>
        </p:txBody>
      </p:sp>
      <p:sp>
        <p:nvSpPr>
          <p:cNvPr id="13" name="Title 1">
            <a:extLst>
              <a:ext uri="{FF2B5EF4-FFF2-40B4-BE49-F238E27FC236}">
                <a16:creationId xmlns:a16="http://schemas.microsoft.com/office/drawing/2014/main" id="{344E10DC-65CF-6787-0589-40AF63BFA20E}"/>
              </a:ext>
            </a:extLst>
          </p:cNvPr>
          <p:cNvSpPr txBox="1"/>
          <p:nvPr/>
        </p:nvSpPr>
        <p:spPr bwMode="auto">
          <a:xfrm>
            <a:off x="0" y="0"/>
            <a:ext cx="12192000" cy="639763"/>
          </a:xfrm>
          <a:prstGeom prst="rect">
            <a:avLst/>
          </a:prstGeom>
          <a:solidFill>
            <a:srgbClr val="7030A0"/>
          </a:solidFill>
          <a:ln>
            <a:solidFill>
              <a:schemeClr val="tx1"/>
            </a:solidFill>
          </a:ln>
        </p:spPr>
        <p:txBody>
          <a:bodyPr anchor="ctr">
            <a:normAutofit fontScale="97500"/>
          </a:bodyP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Mentor’s Suggestions</a:t>
            </a:r>
          </a:p>
        </p:txBody>
      </p:sp>
      <p:pic>
        <p:nvPicPr>
          <p:cNvPr id="7" name="Picture 6">
            <a:extLst>
              <a:ext uri="{FF2B5EF4-FFF2-40B4-BE49-F238E27FC236}">
                <a16:creationId xmlns:a16="http://schemas.microsoft.com/office/drawing/2014/main" id="{4B8AE6E0-C061-CEAA-A588-F16A803A281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4965"/>
          <a:stretch/>
        </p:blipFill>
        <p:spPr>
          <a:xfrm>
            <a:off x="0" y="6512719"/>
            <a:ext cx="12192000" cy="345281"/>
          </a:xfrm>
          <a:prstGeom prst="rect">
            <a:avLst/>
          </a:prstGeom>
        </p:spPr>
      </p:pic>
      <p:sp>
        <p:nvSpPr>
          <p:cNvPr id="2" name="TextBox 1">
            <a:extLst>
              <a:ext uri="{FF2B5EF4-FFF2-40B4-BE49-F238E27FC236}">
                <a16:creationId xmlns:a16="http://schemas.microsoft.com/office/drawing/2014/main" id="{03988D49-25DD-FE35-3117-920B77A2D96A}"/>
              </a:ext>
            </a:extLst>
          </p:cNvPr>
          <p:cNvSpPr txBox="1"/>
          <p:nvPr/>
        </p:nvSpPr>
        <p:spPr>
          <a:xfrm>
            <a:off x="545011" y="1014303"/>
            <a:ext cx="10823715" cy="4247317"/>
          </a:xfrm>
          <a:prstGeom prst="rect">
            <a:avLst/>
          </a:prstGeom>
          <a:noFill/>
        </p:spPr>
        <p:txBody>
          <a:bodyPr wrap="square" rtlCol="0">
            <a:spAutoFit/>
          </a:bodyPr>
          <a:lstStyle/>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Optimize Object Detection Algorithm:-Improve accuracy by using a pre-trained model like YOLO or SSD for faster and more reliable object detection.</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Expand Data Sheet Gradually:-Start testing with the current set of 80 objects, and gradually expand the dataset as the system becomes stable.</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Our mentor suggested us to conduct a survey in order to understand the real needs and challenges faced by visually impaired people at “Mundle Blind School”, Nagpur.</a:t>
            </a:r>
          </a:p>
          <a:p>
            <a:pPr marL="342900" indent="-34290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906323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ED405-3D20-853E-A237-CCFDC394B0DB}"/>
            </a:ext>
          </a:extLst>
        </p:cNvPr>
        <p:cNvGrpSpPr/>
        <p:nvPr/>
      </p:nvGrpSpPr>
      <p:grpSpPr>
        <a:xfrm>
          <a:off x="0" y="0"/>
          <a:ext cx="0" cy="0"/>
          <a:chOff x="0" y="0"/>
          <a:chExt cx="0" cy="0"/>
        </a:xfrm>
      </p:grpSpPr>
      <p:sp>
        <p:nvSpPr>
          <p:cNvPr id="10241" name="Rectangle 7">
            <a:extLst>
              <a:ext uri="{FF2B5EF4-FFF2-40B4-BE49-F238E27FC236}">
                <a16:creationId xmlns:a16="http://schemas.microsoft.com/office/drawing/2014/main" id="{C5BB2EEE-A8B6-F3D8-C83E-8A20570A4182}"/>
              </a:ext>
            </a:extLst>
          </p:cNvPr>
          <p:cNvSpPr/>
          <p:nvPr/>
        </p:nvSpPr>
        <p:spPr>
          <a:xfrm>
            <a:off x="0" y="0"/>
            <a:ext cx="12192000" cy="457200"/>
          </a:xfrm>
          <a:prstGeom prst="rect">
            <a:avLst/>
          </a:prstGeom>
          <a:noFill/>
          <a:ln w="9525">
            <a:noFill/>
          </a:ln>
        </p:spPr>
        <p:txBody>
          <a:bodyPr wrap="none" anchor="ctr" anchorCtr="0">
            <a:spAutoFit/>
          </a:bodyPr>
          <a:lstStyle/>
          <a:p>
            <a:endParaRPr lang="en-IN" altLang="en-US" dirty="0">
              <a:latin typeface="Calibri" panose="020F0502020204030204" pitchFamily="34" charset="0"/>
              <a:ea typeface="Arial" panose="020B0604020202020204" pitchFamily="34" charset="0"/>
            </a:endParaRPr>
          </a:p>
        </p:txBody>
      </p:sp>
      <p:sp>
        <p:nvSpPr>
          <p:cNvPr id="10242" name="Title 1">
            <a:extLst>
              <a:ext uri="{FF2B5EF4-FFF2-40B4-BE49-F238E27FC236}">
                <a16:creationId xmlns:a16="http://schemas.microsoft.com/office/drawing/2014/main" id="{9AAD6606-8554-878C-84E8-AC3718577793}"/>
              </a:ext>
            </a:extLst>
          </p:cNvPr>
          <p:cNvSpPr txBox="1"/>
          <p:nvPr/>
        </p:nvSpPr>
        <p:spPr>
          <a:xfrm>
            <a:off x="2476500" y="4098925"/>
            <a:ext cx="7239000" cy="908050"/>
          </a:xfrm>
          <a:prstGeom prst="rect">
            <a:avLst/>
          </a:prstGeom>
          <a:noFill/>
          <a:ln w="9525">
            <a:noFill/>
          </a:ln>
        </p:spPr>
        <p:txBody>
          <a:bodyPr anchor="b" anchorCtr="0"/>
          <a:lstStyle/>
          <a:p>
            <a:pPr algn="ctr">
              <a:lnSpc>
                <a:spcPct val="90000"/>
              </a:lnSpc>
            </a:pPr>
            <a:endParaRPr lang="en-US" altLang="en-US" sz="3900" dirty="0">
              <a:solidFill>
                <a:srgbClr val="525252"/>
              </a:solidFill>
              <a:latin typeface="Times New Roman" panose="02020603050405020304" pitchFamily="18" charset="0"/>
              <a:ea typeface="Times New Roman" panose="02020603050405020304" pitchFamily="18" charset="0"/>
            </a:endParaRPr>
          </a:p>
        </p:txBody>
      </p:sp>
      <p:sp>
        <p:nvSpPr>
          <p:cNvPr id="13" name="Title 1">
            <a:extLst>
              <a:ext uri="{FF2B5EF4-FFF2-40B4-BE49-F238E27FC236}">
                <a16:creationId xmlns:a16="http://schemas.microsoft.com/office/drawing/2014/main" id="{B0D1E46F-A07D-E066-57E4-7D76ABFCD45D}"/>
              </a:ext>
            </a:extLst>
          </p:cNvPr>
          <p:cNvSpPr txBox="1"/>
          <p:nvPr/>
        </p:nvSpPr>
        <p:spPr bwMode="auto">
          <a:xfrm>
            <a:off x="0" y="0"/>
            <a:ext cx="12192000" cy="639763"/>
          </a:xfrm>
          <a:prstGeom prst="rect">
            <a:avLst/>
          </a:prstGeom>
          <a:solidFill>
            <a:srgbClr val="7030A0"/>
          </a:solidFill>
          <a:ln>
            <a:solidFill>
              <a:schemeClr val="tx1"/>
            </a:solidFill>
          </a:ln>
        </p:spPr>
        <p:txBody>
          <a:bodyPr anchor="ctr">
            <a:normAutofit fontScale="97500"/>
          </a:bodyP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Innovative Work</a:t>
            </a:r>
          </a:p>
        </p:txBody>
      </p:sp>
      <p:pic>
        <p:nvPicPr>
          <p:cNvPr id="7" name="Picture 6">
            <a:extLst>
              <a:ext uri="{FF2B5EF4-FFF2-40B4-BE49-F238E27FC236}">
                <a16:creationId xmlns:a16="http://schemas.microsoft.com/office/drawing/2014/main" id="{321D022C-6A1B-8864-CD26-FE24D61C502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4965"/>
          <a:stretch/>
        </p:blipFill>
        <p:spPr>
          <a:xfrm>
            <a:off x="0" y="6512719"/>
            <a:ext cx="12192000" cy="345281"/>
          </a:xfrm>
          <a:prstGeom prst="rect">
            <a:avLst/>
          </a:prstGeom>
        </p:spPr>
      </p:pic>
      <p:sp>
        <p:nvSpPr>
          <p:cNvPr id="3" name="TextBox 2">
            <a:extLst>
              <a:ext uri="{FF2B5EF4-FFF2-40B4-BE49-F238E27FC236}">
                <a16:creationId xmlns:a16="http://schemas.microsoft.com/office/drawing/2014/main" id="{326C7A41-350F-93B6-6CA9-6B7C21076136}"/>
              </a:ext>
            </a:extLst>
          </p:cNvPr>
          <p:cNvSpPr txBox="1"/>
          <p:nvPr/>
        </p:nvSpPr>
        <p:spPr>
          <a:xfrm>
            <a:off x="556590" y="1133565"/>
            <a:ext cx="11469758" cy="3416320"/>
          </a:xfrm>
          <a:prstGeom prst="rect">
            <a:avLst/>
          </a:prstGeom>
          <a:noFill/>
        </p:spPr>
        <p:txBody>
          <a:bodyPr wrap="square">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Innovative Work – YOLO-11 Text to Audio for Blind Assistance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 Real-time YOLO-11 detection to localize text in natural scenes with high accuracy.</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Intelligent filtering – avoids repeating the same text, ensuring smooth and useful narration.</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Text-to-Speech conversion to provide instant audio feedback for visually impaired users.</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Portable &amp; low-cost solution deployable on edge devices for accessibility anywhere.</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Assistive technology impact – bridging the information gap for blind users in daily life.</a:t>
            </a:r>
          </a:p>
          <a:p>
            <a:pPr marL="285750" indent="-28575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4949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3966D7-5030-9CB7-D319-5F51494A4673}"/>
            </a:ext>
          </a:extLst>
        </p:cNvPr>
        <p:cNvGrpSpPr/>
        <p:nvPr/>
      </p:nvGrpSpPr>
      <p:grpSpPr>
        <a:xfrm>
          <a:off x="0" y="0"/>
          <a:ext cx="0" cy="0"/>
          <a:chOff x="0" y="0"/>
          <a:chExt cx="0" cy="0"/>
        </a:xfrm>
      </p:grpSpPr>
      <p:sp>
        <p:nvSpPr>
          <p:cNvPr id="10241" name="Rectangle 7">
            <a:extLst>
              <a:ext uri="{FF2B5EF4-FFF2-40B4-BE49-F238E27FC236}">
                <a16:creationId xmlns:a16="http://schemas.microsoft.com/office/drawing/2014/main" id="{15246C0B-C28E-DDB3-DA06-C44A3476B481}"/>
              </a:ext>
            </a:extLst>
          </p:cNvPr>
          <p:cNvSpPr/>
          <p:nvPr/>
        </p:nvSpPr>
        <p:spPr>
          <a:xfrm>
            <a:off x="0" y="0"/>
            <a:ext cx="12192000" cy="457200"/>
          </a:xfrm>
          <a:prstGeom prst="rect">
            <a:avLst/>
          </a:prstGeom>
          <a:noFill/>
          <a:ln w="9525">
            <a:noFill/>
          </a:ln>
        </p:spPr>
        <p:txBody>
          <a:bodyPr wrap="none" anchor="ctr" anchorCtr="0">
            <a:spAutoFit/>
          </a:bodyPr>
          <a:lstStyle/>
          <a:p>
            <a:endParaRPr lang="en-IN" altLang="en-US" dirty="0">
              <a:latin typeface="Calibri" panose="020F0502020204030204" pitchFamily="34" charset="0"/>
              <a:ea typeface="Arial" panose="020B0604020202020204" pitchFamily="34" charset="0"/>
            </a:endParaRPr>
          </a:p>
        </p:txBody>
      </p:sp>
      <p:sp>
        <p:nvSpPr>
          <p:cNvPr id="10242" name="Title 1">
            <a:extLst>
              <a:ext uri="{FF2B5EF4-FFF2-40B4-BE49-F238E27FC236}">
                <a16:creationId xmlns:a16="http://schemas.microsoft.com/office/drawing/2014/main" id="{1080F2F3-7AA4-F02A-09C2-5568EEFF79DE}"/>
              </a:ext>
            </a:extLst>
          </p:cNvPr>
          <p:cNvSpPr txBox="1"/>
          <p:nvPr/>
        </p:nvSpPr>
        <p:spPr>
          <a:xfrm>
            <a:off x="2476500" y="4098925"/>
            <a:ext cx="7239000" cy="908050"/>
          </a:xfrm>
          <a:prstGeom prst="rect">
            <a:avLst/>
          </a:prstGeom>
          <a:noFill/>
          <a:ln w="9525">
            <a:noFill/>
          </a:ln>
        </p:spPr>
        <p:txBody>
          <a:bodyPr anchor="b" anchorCtr="0"/>
          <a:lstStyle/>
          <a:p>
            <a:pPr algn="ctr">
              <a:lnSpc>
                <a:spcPct val="90000"/>
              </a:lnSpc>
            </a:pPr>
            <a:endParaRPr lang="en-US" altLang="en-US" sz="3900" dirty="0">
              <a:solidFill>
                <a:srgbClr val="525252"/>
              </a:solidFill>
              <a:latin typeface="Times New Roman" panose="02020603050405020304" pitchFamily="18" charset="0"/>
              <a:ea typeface="Times New Roman" panose="02020603050405020304" pitchFamily="18" charset="0"/>
            </a:endParaRPr>
          </a:p>
        </p:txBody>
      </p:sp>
      <p:sp>
        <p:nvSpPr>
          <p:cNvPr id="13" name="Title 1">
            <a:extLst>
              <a:ext uri="{FF2B5EF4-FFF2-40B4-BE49-F238E27FC236}">
                <a16:creationId xmlns:a16="http://schemas.microsoft.com/office/drawing/2014/main" id="{89195A5F-E0C2-2D4B-D09A-1B64908BC170}"/>
              </a:ext>
            </a:extLst>
          </p:cNvPr>
          <p:cNvSpPr txBox="1"/>
          <p:nvPr/>
        </p:nvSpPr>
        <p:spPr bwMode="auto">
          <a:xfrm>
            <a:off x="0" y="0"/>
            <a:ext cx="12192000" cy="639763"/>
          </a:xfrm>
          <a:prstGeom prst="rect">
            <a:avLst/>
          </a:prstGeom>
          <a:solidFill>
            <a:srgbClr val="7030A0"/>
          </a:solidFill>
          <a:ln>
            <a:solidFill>
              <a:schemeClr val="tx1"/>
            </a:solidFill>
          </a:ln>
        </p:spPr>
        <p:txBody>
          <a:bodyPr anchor="ctr">
            <a:normAutofit fontScale="97500"/>
          </a:bodyP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sz="3200" b="1" i="0" u="none" strike="noStrike" kern="1200" cap="none" spc="0" normalizeH="0" baseline="0" noProof="0" dirty="0" err="1">
                <a:ln>
                  <a:noFill/>
                </a:ln>
                <a:solidFill>
                  <a:schemeClr val="bg1"/>
                </a:solidFill>
                <a:effectLst/>
                <a:uLnTx/>
                <a:uFillTx/>
                <a:latin typeface="Times New Roman" panose="02020603050405020304" pitchFamily="18" charset="0"/>
                <a:ea typeface="+mj-ea"/>
                <a:cs typeface="Times New Roman" panose="02020603050405020304" pitchFamily="18" charset="0"/>
              </a:rPr>
              <a:t>Workdone</a:t>
            </a:r>
            <a:r>
              <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 (Till </a:t>
            </a:r>
            <a:r>
              <a:rPr kumimoji="0" lang="en-US" sz="3200" b="1" i="0" u="none" strike="noStrike" kern="1200" cap="none" spc="0" normalizeH="0" baseline="0" noProof="0" dirty="0" err="1">
                <a:ln>
                  <a:noFill/>
                </a:ln>
                <a:solidFill>
                  <a:schemeClr val="bg1"/>
                </a:solidFill>
                <a:effectLst/>
                <a:uLnTx/>
                <a:uFillTx/>
                <a:latin typeface="Times New Roman" panose="02020603050405020304" pitchFamily="18" charset="0"/>
                <a:ea typeface="+mj-ea"/>
                <a:cs typeface="Times New Roman" panose="02020603050405020304" pitchFamily="18" charset="0"/>
              </a:rPr>
              <a:t>dat</a:t>
            </a:r>
            <a:r>
              <a:rPr lang="en-US" sz="3200" b="1" dirty="0">
                <a:solidFill>
                  <a:schemeClr val="bg1"/>
                </a:solidFill>
                <a:latin typeface="Times New Roman" panose="02020603050405020304" pitchFamily="18" charset="0"/>
                <a:cs typeface="Times New Roman" panose="02020603050405020304" pitchFamily="18" charset="0"/>
              </a:rPr>
              <a:t>e) </a:t>
            </a:r>
            <a:endPar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7" name="Picture 6">
            <a:extLst>
              <a:ext uri="{FF2B5EF4-FFF2-40B4-BE49-F238E27FC236}">
                <a16:creationId xmlns:a16="http://schemas.microsoft.com/office/drawing/2014/main" id="{45227D90-EC80-8E91-1622-1F6C26DE6B5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4965"/>
          <a:stretch/>
        </p:blipFill>
        <p:spPr>
          <a:xfrm>
            <a:off x="0" y="6512719"/>
            <a:ext cx="12192000" cy="345281"/>
          </a:xfrm>
          <a:prstGeom prst="rect">
            <a:avLst/>
          </a:prstGeom>
        </p:spPr>
      </p:pic>
      <p:sp>
        <p:nvSpPr>
          <p:cNvPr id="3" name="TextBox 2">
            <a:extLst>
              <a:ext uri="{FF2B5EF4-FFF2-40B4-BE49-F238E27FC236}">
                <a16:creationId xmlns:a16="http://schemas.microsoft.com/office/drawing/2014/main" id="{5D338CCD-39C5-1B7A-88FA-25A7229EFCF7}"/>
              </a:ext>
            </a:extLst>
          </p:cNvPr>
          <p:cNvSpPr txBox="1"/>
          <p:nvPr/>
        </p:nvSpPr>
        <p:spPr>
          <a:xfrm>
            <a:off x="226038" y="1088789"/>
            <a:ext cx="5401764" cy="5355312"/>
          </a:xfrm>
          <a:prstGeom prst="rect">
            <a:avLst/>
          </a:prstGeom>
          <a:noFill/>
        </p:spPr>
        <p:txBody>
          <a:bodyPr wrap="square">
            <a:spAutoFit/>
          </a:bodyPr>
          <a:lstStyle/>
          <a:p>
            <a:pPr marL="342900" indent="-34290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Audio Feedback Implementation</a:t>
            </a:r>
            <a:r>
              <a:rPr lang="en-IN" dirty="0">
                <a:latin typeface="Times New Roman" panose="02020603050405020304" pitchFamily="18" charset="0"/>
                <a:cs typeface="Times New Roman" panose="02020603050405020304" pitchFamily="18" charset="0"/>
              </a:rPr>
              <a:t>:-</a:t>
            </a:r>
          </a:p>
          <a:p>
            <a:r>
              <a:rPr lang="en-IN" dirty="0">
                <a:latin typeface="Times New Roman" panose="02020603050405020304" pitchFamily="18" charset="0"/>
                <a:cs typeface="Times New Roman" panose="02020603050405020304" pitchFamily="18" charset="0"/>
              </a:rPr>
              <a:t>Successfully implemented the Audio Feedback Module using Text-to-Speech (TTS) </a:t>
            </a:r>
            <a:r>
              <a:rPr lang="en-IN" dirty="0" err="1">
                <a:latin typeface="Times New Roman" panose="02020603050405020304" pitchFamily="18" charset="0"/>
                <a:cs typeface="Times New Roman" panose="02020603050405020304" pitchFamily="18" charset="0"/>
              </a:rPr>
              <a:t>technology.The</a:t>
            </a:r>
            <a:r>
              <a:rPr lang="en-IN" dirty="0">
                <a:latin typeface="Times New Roman" panose="02020603050405020304" pitchFamily="18" charset="0"/>
                <a:cs typeface="Times New Roman" panose="02020603050405020304" pitchFamily="18" charset="0"/>
              </a:rPr>
              <a:t> system provides clear and understandable voice instructions to alert the user about detected objects and obstacles in real-time.</a:t>
            </a:r>
          </a:p>
          <a:p>
            <a:pPr marL="342900" indent="-34290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Object Data Sheet Preparation:-</a:t>
            </a:r>
          </a:p>
          <a:p>
            <a:r>
              <a:rPr lang="en-IN" dirty="0">
                <a:latin typeface="Times New Roman" panose="02020603050405020304" pitchFamily="18" charset="0"/>
                <a:cs typeface="Times New Roman" panose="02020603050405020304" pitchFamily="18" charset="0"/>
              </a:rPr>
              <a:t> Prepared a Data Sheet of 80 Common Objects(e.g., chair, table, door, staircase, bottle, etc.).This data sheet contains images and </a:t>
            </a:r>
            <a:r>
              <a:rPr lang="en-IN" dirty="0" err="1">
                <a:latin typeface="Times New Roman" panose="02020603050405020304" pitchFamily="18" charset="0"/>
                <a:cs typeface="Times New Roman" panose="02020603050405020304" pitchFamily="18" charset="0"/>
              </a:rPr>
              <a:t>labeled</a:t>
            </a:r>
            <a:r>
              <a:rPr lang="en-IN" dirty="0">
                <a:latin typeface="Times New Roman" panose="02020603050405020304" pitchFamily="18" charset="0"/>
                <a:cs typeface="Times New Roman" panose="02020603050405020304" pitchFamily="18" charset="0"/>
              </a:rPr>
              <a:t> data for training and reference in the object detection model.</a:t>
            </a:r>
          </a:p>
          <a:p>
            <a:pPr marL="342900" indent="-34290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IN" b="1" dirty="0">
                <a:latin typeface="Times New Roman" panose="02020603050405020304" pitchFamily="18" charset="0"/>
                <a:cs typeface="Times New Roman" panose="02020603050405020304" pitchFamily="18" charset="0"/>
              </a:rPr>
              <a:t>System Integration (In Progress):-</a:t>
            </a:r>
          </a:p>
          <a:p>
            <a:r>
              <a:rPr lang="en-IN" dirty="0">
                <a:latin typeface="Times New Roman" panose="02020603050405020304" pitchFamily="18" charset="0"/>
                <a:cs typeface="Times New Roman" panose="02020603050405020304" pitchFamily="18" charset="0"/>
              </a:rPr>
              <a:t>The system hardware (camera, microcontroller, output module) has been assembled and basic connectivity is done.</a:t>
            </a:r>
          </a:p>
          <a:p>
            <a:pPr marL="342900" indent="-342900">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D76E8E2-AAA4-1CF9-CEAA-CAB5FB9BD3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7802" y="1088789"/>
            <a:ext cx="6076395" cy="4557867"/>
          </a:xfrm>
          <a:prstGeom prst="rect">
            <a:avLst/>
          </a:prstGeom>
        </p:spPr>
      </p:pic>
    </p:spTree>
    <p:extLst>
      <p:ext uri="{BB962C8B-B14F-4D97-AF65-F5344CB8AC3E}">
        <p14:creationId xmlns:p14="http://schemas.microsoft.com/office/powerpoint/2010/main" val="1547613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99340-7ADD-3C49-C7E9-B3964A1615CA}"/>
            </a:ext>
          </a:extLst>
        </p:cNvPr>
        <p:cNvGrpSpPr/>
        <p:nvPr/>
      </p:nvGrpSpPr>
      <p:grpSpPr>
        <a:xfrm>
          <a:off x="0" y="0"/>
          <a:ext cx="0" cy="0"/>
          <a:chOff x="0" y="0"/>
          <a:chExt cx="0" cy="0"/>
        </a:xfrm>
      </p:grpSpPr>
      <p:sp>
        <p:nvSpPr>
          <p:cNvPr id="10241" name="Rectangle 7">
            <a:extLst>
              <a:ext uri="{FF2B5EF4-FFF2-40B4-BE49-F238E27FC236}">
                <a16:creationId xmlns:a16="http://schemas.microsoft.com/office/drawing/2014/main" id="{3C1C713F-46BB-CBF2-8883-26F23C7E46F7}"/>
              </a:ext>
            </a:extLst>
          </p:cNvPr>
          <p:cNvSpPr/>
          <p:nvPr/>
        </p:nvSpPr>
        <p:spPr>
          <a:xfrm>
            <a:off x="0" y="0"/>
            <a:ext cx="12192000" cy="457200"/>
          </a:xfrm>
          <a:prstGeom prst="rect">
            <a:avLst/>
          </a:prstGeom>
          <a:noFill/>
          <a:ln w="9525">
            <a:noFill/>
          </a:ln>
        </p:spPr>
        <p:txBody>
          <a:bodyPr wrap="none" anchor="ctr" anchorCtr="0">
            <a:spAutoFit/>
          </a:bodyPr>
          <a:lstStyle/>
          <a:p>
            <a:endParaRPr lang="en-IN" altLang="en-US" dirty="0">
              <a:latin typeface="Calibri" panose="020F0502020204030204" pitchFamily="34" charset="0"/>
              <a:ea typeface="Arial" panose="020B0604020202020204" pitchFamily="34" charset="0"/>
            </a:endParaRPr>
          </a:p>
        </p:txBody>
      </p:sp>
      <p:sp>
        <p:nvSpPr>
          <p:cNvPr id="10242" name="Title 1">
            <a:extLst>
              <a:ext uri="{FF2B5EF4-FFF2-40B4-BE49-F238E27FC236}">
                <a16:creationId xmlns:a16="http://schemas.microsoft.com/office/drawing/2014/main" id="{51CD1593-5D4B-6258-BB98-676D231CC985}"/>
              </a:ext>
            </a:extLst>
          </p:cNvPr>
          <p:cNvSpPr txBox="1"/>
          <p:nvPr/>
        </p:nvSpPr>
        <p:spPr>
          <a:xfrm>
            <a:off x="2476500" y="4098925"/>
            <a:ext cx="7239000" cy="908050"/>
          </a:xfrm>
          <a:prstGeom prst="rect">
            <a:avLst/>
          </a:prstGeom>
          <a:noFill/>
          <a:ln w="9525">
            <a:noFill/>
          </a:ln>
        </p:spPr>
        <p:txBody>
          <a:bodyPr anchor="b" anchorCtr="0"/>
          <a:lstStyle/>
          <a:p>
            <a:pPr algn="ctr">
              <a:lnSpc>
                <a:spcPct val="90000"/>
              </a:lnSpc>
            </a:pPr>
            <a:endParaRPr lang="en-US" altLang="en-US" sz="3900" dirty="0">
              <a:solidFill>
                <a:srgbClr val="525252"/>
              </a:solidFill>
              <a:latin typeface="Times New Roman" panose="02020603050405020304" pitchFamily="18" charset="0"/>
              <a:ea typeface="Times New Roman" panose="02020603050405020304" pitchFamily="18" charset="0"/>
            </a:endParaRPr>
          </a:p>
        </p:txBody>
      </p:sp>
      <p:sp>
        <p:nvSpPr>
          <p:cNvPr id="13" name="Title 1">
            <a:extLst>
              <a:ext uri="{FF2B5EF4-FFF2-40B4-BE49-F238E27FC236}">
                <a16:creationId xmlns:a16="http://schemas.microsoft.com/office/drawing/2014/main" id="{BC6BAC5F-F391-AEBD-B035-D02F4C99F83D}"/>
              </a:ext>
            </a:extLst>
          </p:cNvPr>
          <p:cNvSpPr txBox="1"/>
          <p:nvPr/>
        </p:nvSpPr>
        <p:spPr bwMode="auto">
          <a:xfrm>
            <a:off x="0" y="0"/>
            <a:ext cx="12192000" cy="639763"/>
          </a:xfrm>
          <a:prstGeom prst="rect">
            <a:avLst/>
          </a:prstGeom>
          <a:solidFill>
            <a:srgbClr val="7030A0"/>
          </a:solidFill>
          <a:ln>
            <a:solidFill>
              <a:schemeClr val="tx1"/>
            </a:solidFill>
          </a:ln>
        </p:spPr>
        <p:txBody>
          <a:bodyPr anchor="ctr">
            <a:normAutofit fontScale="97500"/>
          </a:bodyP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sz="3200" b="1" i="0" u="none" strike="noStrike" kern="1200" cap="none" spc="0" normalizeH="0" baseline="0" noProof="0" dirty="0" err="1">
                <a:ln>
                  <a:noFill/>
                </a:ln>
                <a:solidFill>
                  <a:schemeClr val="bg1"/>
                </a:solidFill>
                <a:effectLst/>
                <a:uLnTx/>
                <a:uFillTx/>
                <a:latin typeface="Times New Roman" panose="02020603050405020304" pitchFamily="18" charset="0"/>
                <a:ea typeface="+mj-ea"/>
                <a:cs typeface="Times New Roman" panose="02020603050405020304" pitchFamily="18" charset="0"/>
              </a:rPr>
              <a:t>Workdone</a:t>
            </a:r>
            <a:r>
              <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 (Till </a:t>
            </a:r>
            <a:r>
              <a:rPr kumimoji="0" lang="en-US" sz="3200" b="1" i="0" u="none" strike="noStrike" kern="1200" cap="none" spc="0" normalizeH="0" baseline="0" noProof="0" dirty="0" err="1">
                <a:ln>
                  <a:noFill/>
                </a:ln>
                <a:solidFill>
                  <a:schemeClr val="bg1"/>
                </a:solidFill>
                <a:effectLst/>
                <a:uLnTx/>
                <a:uFillTx/>
                <a:latin typeface="Times New Roman" panose="02020603050405020304" pitchFamily="18" charset="0"/>
                <a:ea typeface="+mj-ea"/>
                <a:cs typeface="Times New Roman" panose="02020603050405020304" pitchFamily="18" charset="0"/>
              </a:rPr>
              <a:t>dat</a:t>
            </a:r>
            <a:r>
              <a:rPr lang="en-US" sz="3200" b="1" dirty="0">
                <a:solidFill>
                  <a:schemeClr val="bg1"/>
                </a:solidFill>
                <a:latin typeface="Times New Roman" panose="02020603050405020304" pitchFamily="18" charset="0"/>
                <a:cs typeface="Times New Roman" panose="02020603050405020304" pitchFamily="18" charset="0"/>
              </a:rPr>
              <a:t>e) </a:t>
            </a:r>
            <a:endPar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7" name="Picture 6">
            <a:extLst>
              <a:ext uri="{FF2B5EF4-FFF2-40B4-BE49-F238E27FC236}">
                <a16:creationId xmlns:a16="http://schemas.microsoft.com/office/drawing/2014/main" id="{0ADB3063-96D3-8670-A3CA-8C2D3342E1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4965"/>
          <a:stretch/>
        </p:blipFill>
        <p:spPr>
          <a:xfrm>
            <a:off x="0" y="6512719"/>
            <a:ext cx="12192000" cy="345281"/>
          </a:xfrm>
          <a:prstGeom prst="rect">
            <a:avLst/>
          </a:prstGeom>
        </p:spPr>
      </p:pic>
      <p:pic>
        <p:nvPicPr>
          <p:cNvPr id="16" name="Picture 15">
            <a:extLst>
              <a:ext uri="{FF2B5EF4-FFF2-40B4-BE49-F238E27FC236}">
                <a16:creationId xmlns:a16="http://schemas.microsoft.com/office/drawing/2014/main" id="{B2FDEA59-9E4B-20BD-F8CF-0CC49684AD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48678"/>
            <a:ext cx="6148730" cy="5949573"/>
          </a:xfrm>
          <a:prstGeom prst="rect">
            <a:avLst/>
          </a:prstGeom>
        </p:spPr>
      </p:pic>
      <p:pic>
        <p:nvPicPr>
          <p:cNvPr id="20" name="Picture 19">
            <a:extLst>
              <a:ext uri="{FF2B5EF4-FFF2-40B4-BE49-F238E27FC236}">
                <a16:creationId xmlns:a16="http://schemas.microsoft.com/office/drawing/2014/main" id="{75D0BB3F-F741-CF39-2C61-FCD3C8E480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48729" y="649190"/>
            <a:ext cx="2810563" cy="5949572"/>
          </a:xfrm>
          <a:prstGeom prst="rect">
            <a:avLst/>
          </a:prstGeom>
        </p:spPr>
      </p:pic>
      <p:pic>
        <p:nvPicPr>
          <p:cNvPr id="22" name="Picture 21">
            <a:extLst>
              <a:ext uri="{FF2B5EF4-FFF2-40B4-BE49-F238E27FC236}">
                <a16:creationId xmlns:a16="http://schemas.microsoft.com/office/drawing/2014/main" id="{D5F0208B-F5BE-96D9-D2FA-CC5635B3C2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59293" y="639764"/>
            <a:ext cx="3232707" cy="5949572"/>
          </a:xfrm>
          <a:prstGeom prst="rect">
            <a:avLst/>
          </a:prstGeom>
        </p:spPr>
      </p:pic>
    </p:spTree>
    <p:extLst>
      <p:ext uri="{BB962C8B-B14F-4D97-AF65-F5344CB8AC3E}">
        <p14:creationId xmlns:p14="http://schemas.microsoft.com/office/powerpoint/2010/main" val="2102557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B5B68-9E5C-59F1-51B5-1ED6DE2E7912}"/>
            </a:ext>
          </a:extLst>
        </p:cNvPr>
        <p:cNvGrpSpPr/>
        <p:nvPr/>
      </p:nvGrpSpPr>
      <p:grpSpPr>
        <a:xfrm>
          <a:off x="0" y="0"/>
          <a:ext cx="0" cy="0"/>
          <a:chOff x="0" y="0"/>
          <a:chExt cx="0" cy="0"/>
        </a:xfrm>
      </p:grpSpPr>
      <p:sp>
        <p:nvSpPr>
          <p:cNvPr id="10241" name="Rectangle 7">
            <a:extLst>
              <a:ext uri="{FF2B5EF4-FFF2-40B4-BE49-F238E27FC236}">
                <a16:creationId xmlns:a16="http://schemas.microsoft.com/office/drawing/2014/main" id="{BBD77BCD-6881-48A6-3CA3-579566E564D5}"/>
              </a:ext>
            </a:extLst>
          </p:cNvPr>
          <p:cNvSpPr/>
          <p:nvPr/>
        </p:nvSpPr>
        <p:spPr>
          <a:xfrm>
            <a:off x="0" y="0"/>
            <a:ext cx="12192000" cy="457200"/>
          </a:xfrm>
          <a:prstGeom prst="rect">
            <a:avLst/>
          </a:prstGeom>
          <a:noFill/>
          <a:ln w="9525">
            <a:noFill/>
          </a:ln>
        </p:spPr>
        <p:txBody>
          <a:bodyPr wrap="none" anchor="ctr" anchorCtr="0">
            <a:spAutoFit/>
          </a:bodyPr>
          <a:lstStyle/>
          <a:p>
            <a:endParaRPr lang="en-IN" altLang="en-US" dirty="0">
              <a:latin typeface="Calibri" panose="020F0502020204030204" pitchFamily="34" charset="0"/>
              <a:ea typeface="Arial" panose="020B0604020202020204" pitchFamily="34" charset="0"/>
            </a:endParaRPr>
          </a:p>
        </p:txBody>
      </p:sp>
      <p:sp>
        <p:nvSpPr>
          <p:cNvPr id="13" name="Title 1">
            <a:extLst>
              <a:ext uri="{FF2B5EF4-FFF2-40B4-BE49-F238E27FC236}">
                <a16:creationId xmlns:a16="http://schemas.microsoft.com/office/drawing/2014/main" id="{7377AA08-A50A-FE7B-CE88-604C2B0FDCE2}"/>
              </a:ext>
            </a:extLst>
          </p:cNvPr>
          <p:cNvSpPr txBox="1"/>
          <p:nvPr/>
        </p:nvSpPr>
        <p:spPr bwMode="auto">
          <a:xfrm>
            <a:off x="0" y="0"/>
            <a:ext cx="12192000" cy="639763"/>
          </a:xfrm>
          <a:prstGeom prst="rect">
            <a:avLst/>
          </a:prstGeom>
          <a:solidFill>
            <a:srgbClr val="7030A0"/>
          </a:solidFill>
          <a:ln>
            <a:solidFill>
              <a:schemeClr val="tx1"/>
            </a:solidFill>
          </a:ln>
        </p:spPr>
        <p:txBody>
          <a:bodyPr anchor="ctr">
            <a:normAutofit fontScale="97500"/>
          </a:bodyP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Expected Result</a:t>
            </a:r>
          </a:p>
        </p:txBody>
      </p:sp>
      <p:pic>
        <p:nvPicPr>
          <p:cNvPr id="7" name="Picture 6">
            <a:extLst>
              <a:ext uri="{FF2B5EF4-FFF2-40B4-BE49-F238E27FC236}">
                <a16:creationId xmlns:a16="http://schemas.microsoft.com/office/drawing/2014/main" id="{70EC036A-B951-2EEF-53BA-1FB258D907F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4965"/>
          <a:stretch/>
        </p:blipFill>
        <p:spPr>
          <a:xfrm>
            <a:off x="0" y="6512719"/>
            <a:ext cx="12192000" cy="345281"/>
          </a:xfrm>
          <a:prstGeom prst="rect">
            <a:avLst/>
          </a:prstGeom>
        </p:spPr>
      </p:pic>
      <p:sp>
        <p:nvSpPr>
          <p:cNvPr id="5" name="TextBox 4">
            <a:extLst>
              <a:ext uri="{FF2B5EF4-FFF2-40B4-BE49-F238E27FC236}">
                <a16:creationId xmlns:a16="http://schemas.microsoft.com/office/drawing/2014/main" id="{F862FC81-DCAC-64B8-158B-F4C9E1FCD540}"/>
              </a:ext>
            </a:extLst>
          </p:cNvPr>
          <p:cNvSpPr txBox="1"/>
          <p:nvPr/>
        </p:nvSpPr>
        <p:spPr>
          <a:xfrm>
            <a:off x="318052" y="1059240"/>
            <a:ext cx="11873948" cy="3139321"/>
          </a:xfrm>
          <a:prstGeom prst="rect">
            <a:avLst/>
          </a:prstGeom>
          <a:noFill/>
        </p:spPr>
        <p:txBody>
          <a:bodyPr wrap="square">
            <a:spAutoFit/>
          </a:bodyPr>
          <a:lstStyle/>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system will successfully detect obstacles within the predefined range (e.g., 2 cm – 400 cm)</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Raspberry Pi will process the sensor data in real time and provide audio or vibration alerts to the blind person.</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device will allow safe navigation both indoors and outdoors, reducing the risk of collisions.</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system will be portable, low-cost, and user-friendly, compared to commercial alternatives.</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The overall accuracy of obstacle detection will be high enough to ensure user safety and confidence.</a:t>
            </a:r>
          </a:p>
          <a:p>
            <a:pPr marL="285750" indent="-285750" algn="just">
              <a:buFont typeface="Arial" panose="020B0604020202020204" pitchFamily="34" charset="0"/>
              <a:buChar char="•"/>
            </a:pPr>
            <a:endParaRPr lang="en-IN"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Future extensions like GPS navigation and AI-based object recognition can further enhance the system.</a:t>
            </a:r>
          </a:p>
        </p:txBody>
      </p:sp>
    </p:spTree>
    <p:extLst>
      <p:ext uri="{BB962C8B-B14F-4D97-AF65-F5344CB8AC3E}">
        <p14:creationId xmlns:p14="http://schemas.microsoft.com/office/powerpoint/2010/main" val="21200782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9C6A7-7AF2-3DCD-842C-DDFCFDD93526}"/>
            </a:ext>
          </a:extLst>
        </p:cNvPr>
        <p:cNvGrpSpPr/>
        <p:nvPr/>
      </p:nvGrpSpPr>
      <p:grpSpPr>
        <a:xfrm>
          <a:off x="0" y="0"/>
          <a:ext cx="0" cy="0"/>
          <a:chOff x="0" y="0"/>
          <a:chExt cx="0" cy="0"/>
        </a:xfrm>
      </p:grpSpPr>
      <p:sp>
        <p:nvSpPr>
          <p:cNvPr id="10241" name="Rectangle 7">
            <a:extLst>
              <a:ext uri="{FF2B5EF4-FFF2-40B4-BE49-F238E27FC236}">
                <a16:creationId xmlns:a16="http://schemas.microsoft.com/office/drawing/2014/main" id="{8A223995-94AC-CC7B-01B7-2FAD81DC2A25}"/>
              </a:ext>
            </a:extLst>
          </p:cNvPr>
          <p:cNvSpPr/>
          <p:nvPr/>
        </p:nvSpPr>
        <p:spPr>
          <a:xfrm>
            <a:off x="0" y="0"/>
            <a:ext cx="12192000" cy="457200"/>
          </a:xfrm>
          <a:prstGeom prst="rect">
            <a:avLst/>
          </a:prstGeom>
          <a:noFill/>
          <a:ln w="9525">
            <a:noFill/>
          </a:ln>
        </p:spPr>
        <p:txBody>
          <a:bodyPr wrap="none" anchor="ctr" anchorCtr="0">
            <a:spAutoFit/>
          </a:bodyPr>
          <a:lstStyle/>
          <a:p>
            <a:endParaRPr lang="en-IN" altLang="en-US" dirty="0">
              <a:latin typeface="Calibri" panose="020F0502020204030204" pitchFamily="34" charset="0"/>
              <a:ea typeface="Arial" panose="020B0604020202020204" pitchFamily="34" charset="0"/>
            </a:endParaRPr>
          </a:p>
        </p:txBody>
      </p:sp>
      <p:sp>
        <p:nvSpPr>
          <p:cNvPr id="13" name="Title 1">
            <a:extLst>
              <a:ext uri="{FF2B5EF4-FFF2-40B4-BE49-F238E27FC236}">
                <a16:creationId xmlns:a16="http://schemas.microsoft.com/office/drawing/2014/main" id="{D0768DBF-1C12-FE19-ED1B-E03120A18C5D}"/>
              </a:ext>
            </a:extLst>
          </p:cNvPr>
          <p:cNvSpPr txBox="1"/>
          <p:nvPr/>
        </p:nvSpPr>
        <p:spPr bwMode="auto">
          <a:xfrm>
            <a:off x="-1" y="0"/>
            <a:ext cx="12192001" cy="717793"/>
          </a:xfrm>
          <a:prstGeom prst="rect">
            <a:avLst/>
          </a:prstGeom>
          <a:solidFill>
            <a:srgbClr val="7030A0"/>
          </a:solidFill>
          <a:ln>
            <a:solidFill>
              <a:schemeClr val="tx1"/>
            </a:solidFill>
          </a:ln>
        </p:spPr>
        <p:txBody>
          <a:bodyPr anchor="ctr">
            <a:normAutofit fontScale="82500" lnSpcReduction="20000"/>
          </a:bodyP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fontAlgn="auto" hangingPunct="1">
              <a:spcAft>
                <a:spcPts val="0"/>
              </a:spcAft>
              <a:defRPr/>
            </a:pPr>
            <a:endPar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endParaRPr>
          </a:p>
          <a:p>
            <a:pPr eaLnBrk="1" fontAlgn="auto" hangingPunct="1">
              <a:spcAft>
                <a:spcPts val="0"/>
              </a:spcAft>
              <a:defRPr/>
            </a:pPr>
            <a:r>
              <a:rPr kumimoji="0" lang="en-US" sz="39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Survey at </a:t>
            </a:r>
            <a:r>
              <a:rPr lang="en-IN" sz="3900" b="1" dirty="0">
                <a:solidFill>
                  <a:schemeClr val="bg1"/>
                </a:solidFill>
                <a:latin typeface="Times New Roman" panose="02020603050405020304" pitchFamily="18" charset="0"/>
                <a:cs typeface="Times New Roman" panose="02020603050405020304" pitchFamily="18" charset="0"/>
              </a:rPr>
              <a:t>“ Mundle Blind School, Nagpur ”</a:t>
            </a:r>
          </a:p>
          <a:p>
            <a:pPr marL="0" marR="0" lvl="0" indent="0" algn="ctr" defTabSz="914400" rtl="0" eaLnBrk="1" fontAlgn="auto" latinLnBrk="0" hangingPunct="1">
              <a:lnSpc>
                <a:spcPct val="90000"/>
              </a:lnSpc>
              <a:spcBef>
                <a:spcPct val="0"/>
              </a:spcBef>
              <a:spcAft>
                <a:spcPts val="0"/>
              </a:spcAft>
              <a:buClrTx/>
              <a:buSzTx/>
              <a:buFontTx/>
              <a:buNone/>
              <a:defRPr/>
            </a:pPr>
            <a:endPar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7" name="Picture 6">
            <a:extLst>
              <a:ext uri="{FF2B5EF4-FFF2-40B4-BE49-F238E27FC236}">
                <a16:creationId xmlns:a16="http://schemas.microsoft.com/office/drawing/2014/main" id="{A239BC42-970B-5F9E-C77D-66EFF8A4064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4965"/>
          <a:stretch/>
        </p:blipFill>
        <p:spPr>
          <a:xfrm>
            <a:off x="0" y="6512719"/>
            <a:ext cx="12192000" cy="345281"/>
          </a:xfrm>
          <a:prstGeom prst="rect">
            <a:avLst/>
          </a:prstGeom>
        </p:spPr>
      </p:pic>
      <p:pic>
        <p:nvPicPr>
          <p:cNvPr id="3" name="Picture 2">
            <a:extLst>
              <a:ext uri="{FF2B5EF4-FFF2-40B4-BE49-F238E27FC236}">
                <a16:creationId xmlns:a16="http://schemas.microsoft.com/office/drawing/2014/main" id="{9D6AB9D2-7989-328A-1847-9EADD9594A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8262678" y="-161077"/>
            <a:ext cx="2841483" cy="4755293"/>
          </a:xfrm>
          <a:prstGeom prst="rect">
            <a:avLst/>
          </a:prstGeom>
        </p:spPr>
      </p:pic>
      <p:pic>
        <p:nvPicPr>
          <p:cNvPr id="16" name="Picture 15">
            <a:extLst>
              <a:ext uri="{FF2B5EF4-FFF2-40B4-BE49-F238E27FC236}">
                <a16:creationId xmlns:a16="http://schemas.microsoft.com/office/drawing/2014/main" id="{51F91584-5F17-D510-34D3-343832098F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351" y="3674205"/>
            <a:ext cx="11721544" cy="2901071"/>
          </a:xfrm>
          <a:prstGeom prst="rect">
            <a:avLst/>
          </a:prstGeom>
        </p:spPr>
      </p:pic>
      <p:pic>
        <p:nvPicPr>
          <p:cNvPr id="18" name="Picture 17">
            <a:extLst>
              <a:ext uri="{FF2B5EF4-FFF2-40B4-BE49-F238E27FC236}">
                <a16:creationId xmlns:a16="http://schemas.microsoft.com/office/drawing/2014/main" id="{9EA90511-5E09-3DB6-9103-BAFFE5FC17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704735" y="795829"/>
            <a:ext cx="3431356" cy="2797370"/>
          </a:xfrm>
          <a:prstGeom prst="rect">
            <a:avLst/>
          </a:prstGeom>
        </p:spPr>
      </p:pic>
      <p:pic>
        <p:nvPicPr>
          <p:cNvPr id="22" name="Picture 21">
            <a:extLst>
              <a:ext uri="{FF2B5EF4-FFF2-40B4-BE49-F238E27FC236}">
                <a16:creationId xmlns:a16="http://schemas.microsoft.com/office/drawing/2014/main" id="{DA4DB950-56F4-8A5D-956D-2056FC96470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9351" y="795829"/>
            <a:ext cx="3265702" cy="2760478"/>
          </a:xfrm>
          <a:prstGeom prst="rect">
            <a:avLst/>
          </a:prstGeom>
        </p:spPr>
      </p:pic>
    </p:spTree>
    <p:extLst>
      <p:ext uri="{BB962C8B-B14F-4D97-AF65-F5344CB8AC3E}">
        <p14:creationId xmlns:p14="http://schemas.microsoft.com/office/powerpoint/2010/main" val="17700525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p:nvPr/>
        </p:nvSpPr>
        <p:spPr>
          <a:xfrm>
            <a:off x="0" y="0"/>
            <a:ext cx="12192000" cy="457200"/>
          </a:xfrm>
          <a:prstGeom prst="rect">
            <a:avLst/>
          </a:prstGeom>
          <a:noFill/>
          <a:ln w="9525">
            <a:noFill/>
          </a:ln>
        </p:spPr>
        <p:txBody>
          <a:bodyPr wrap="none" anchor="ctr" anchorCtr="0">
            <a:spAutoFit/>
          </a:bodyPr>
          <a:lstStyle/>
          <a:p>
            <a:endParaRPr lang="en-IN" altLang="en-US" dirty="0">
              <a:latin typeface="Calibri" panose="020F0502020204030204" pitchFamily="34" charset="0"/>
              <a:ea typeface="Arial" panose="020B0604020202020204" pitchFamily="34" charset="0"/>
            </a:endParaRPr>
          </a:p>
        </p:txBody>
      </p:sp>
      <p:sp>
        <p:nvSpPr>
          <p:cNvPr id="10242" name="Title 1"/>
          <p:cNvSpPr txBox="1"/>
          <p:nvPr/>
        </p:nvSpPr>
        <p:spPr>
          <a:xfrm>
            <a:off x="2476500" y="4098925"/>
            <a:ext cx="7239000" cy="908050"/>
          </a:xfrm>
          <a:prstGeom prst="rect">
            <a:avLst/>
          </a:prstGeom>
          <a:noFill/>
          <a:ln w="9525">
            <a:noFill/>
          </a:ln>
        </p:spPr>
        <p:txBody>
          <a:bodyPr anchor="b" anchorCtr="0"/>
          <a:lstStyle/>
          <a:p>
            <a:pPr algn="ctr">
              <a:lnSpc>
                <a:spcPct val="90000"/>
              </a:lnSpc>
            </a:pPr>
            <a:endParaRPr lang="en-US" altLang="en-US" sz="3900" dirty="0">
              <a:solidFill>
                <a:srgbClr val="525252"/>
              </a:solidFill>
              <a:latin typeface="Times New Roman" panose="02020603050405020304" pitchFamily="18" charset="0"/>
              <a:ea typeface="Times New Roman" panose="02020603050405020304" pitchFamily="18" charset="0"/>
            </a:endParaRPr>
          </a:p>
        </p:txBody>
      </p:sp>
      <p:sp>
        <p:nvSpPr>
          <p:cNvPr id="13" name="Title 1"/>
          <p:cNvSpPr txBox="1"/>
          <p:nvPr/>
        </p:nvSpPr>
        <p:spPr bwMode="auto">
          <a:xfrm>
            <a:off x="0" y="0"/>
            <a:ext cx="12192000" cy="639763"/>
          </a:xfrm>
          <a:prstGeom prst="rect">
            <a:avLst/>
          </a:prstGeom>
          <a:solidFill>
            <a:srgbClr val="7030A0"/>
          </a:solidFill>
          <a:ln>
            <a:solidFill>
              <a:schemeClr val="tx1"/>
            </a:solidFill>
          </a:ln>
        </p:spPr>
        <p:txBody>
          <a:bodyPr anchor="ctr">
            <a:normAutofit fontScale="97500"/>
          </a:bodyP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lvl="0" eaLnBrk="1" fontAlgn="auto" hangingPunct="1">
              <a:spcBef>
                <a:spcPts val="1000"/>
              </a:spcBef>
              <a:spcAft>
                <a:spcPts val="0"/>
              </a:spcAft>
              <a:buClr>
                <a:schemeClr val="accent3"/>
              </a:buClr>
              <a:defRPr/>
            </a:pPr>
            <a:r>
              <a:rPr lang="en-US" sz="3200" b="1" dirty="0">
                <a:solidFill>
                  <a:schemeClr val="bg1"/>
                </a:solidFill>
                <a:latin typeface="Times New Roman" panose="02020603050405020304" pitchFamily="18" charset="0"/>
                <a:cs typeface="Times New Roman" panose="02020603050405020304" pitchFamily="18" charset="0"/>
              </a:rPr>
              <a:t>Project Cost Estimation</a:t>
            </a:r>
            <a:endParaRPr lang="en-US" sz="4800" b="1" dirty="0">
              <a:solidFill>
                <a:schemeClr val="bg1"/>
              </a:solidFill>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94965"/>
          <a:stretch/>
        </p:blipFill>
        <p:spPr>
          <a:xfrm>
            <a:off x="0" y="6512719"/>
            <a:ext cx="12192000" cy="345281"/>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946773587"/>
              </p:ext>
            </p:extLst>
          </p:nvPr>
        </p:nvGraphicFramePr>
        <p:xfrm>
          <a:off x="0" y="639764"/>
          <a:ext cx="12192001" cy="5872955"/>
        </p:xfrm>
        <a:graphic>
          <a:graphicData uri="http://schemas.openxmlformats.org/drawingml/2006/table">
            <a:tbl>
              <a:tblPr firstRow="1" firstCol="1" bandRow="1">
                <a:tableStyleId>{BDBED569-4797-4DF1-A0F4-6AAB3CD982D8}</a:tableStyleId>
              </a:tblPr>
              <a:tblGrid>
                <a:gridCol w="1005885">
                  <a:extLst>
                    <a:ext uri="{9D8B030D-6E8A-4147-A177-3AD203B41FA5}">
                      <a16:colId xmlns:a16="http://schemas.microsoft.com/office/drawing/2014/main" val="20000"/>
                    </a:ext>
                  </a:extLst>
                </a:gridCol>
                <a:gridCol w="5387594">
                  <a:extLst>
                    <a:ext uri="{9D8B030D-6E8A-4147-A177-3AD203B41FA5}">
                      <a16:colId xmlns:a16="http://schemas.microsoft.com/office/drawing/2014/main" val="20001"/>
                    </a:ext>
                  </a:extLst>
                </a:gridCol>
                <a:gridCol w="2899261">
                  <a:extLst>
                    <a:ext uri="{9D8B030D-6E8A-4147-A177-3AD203B41FA5}">
                      <a16:colId xmlns:a16="http://schemas.microsoft.com/office/drawing/2014/main" val="20002"/>
                    </a:ext>
                  </a:extLst>
                </a:gridCol>
                <a:gridCol w="2899261">
                  <a:extLst>
                    <a:ext uri="{9D8B030D-6E8A-4147-A177-3AD203B41FA5}">
                      <a16:colId xmlns:a16="http://schemas.microsoft.com/office/drawing/2014/main" val="20003"/>
                    </a:ext>
                  </a:extLst>
                </a:gridCol>
              </a:tblGrid>
              <a:tr h="1049424">
                <a:tc>
                  <a:txBody>
                    <a:bodyPr/>
                    <a:lstStyle/>
                    <a:p>
                      <a:pPr algn="ctr">
                        <a:spcAft>
                          <a:spcPts val="0"/>
                        </a:spcAft>
                      </a:pPr>
                      <a:r>
                        <a:rPr lang="en-US" sz="1800" dirty="0">
                          <a:effectLst/>
                          <a:latin typeface="Times New Roman" panose="02020603050405020304" pitchFamily="18" charset="0"/>
                          <a:cs typeface="Times New Roman" panose="02020603050405020304" pitchFamily="18" charset="0"/>
                        </a:rPr>
                        <a:t>Sr. No.</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489" marR="66489" marT="0" marB="0" anchor="ctr"/>
                </a:tc>
                <a:tc>
                  <a:txBody>
                    <a:bodyPr/>
                    <a:lstStyle/>
                    <a:p>
                      <a:pPr algn="ctr">
                        <a:spcAft>
                          <a:spcPts val="0"/>
                        </a:spcAft>
                      </a:pPr>
                      <a:r>
                        <a:rPr lang="en-IN" sz="1800" dirty="0">
                          <a:effectLst/>
                          <a:latin typeface="Times New Roman" panose="02020603050405020304" pitchFamily="18" charset="0"/>
                          <a:cs typeface="Times New Roman" panose="02020603050405020304" pitchFamily="18" charset="0"/>
                        </a:rPr>
                        <a:t>Items</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489" marR="66489" marT="0" marB="0" anchor="ctr"/>
                </a:tc>
                <a:tc>
                  <a:txBody>
                    <a:bodyPr/>
                    <a:lstStyle/>
                    <a:p>
                      <a:pPr algn="ctr">
                        <a:spcAft>
                          <a:spcPts val="0"/>
                        </a:spcAft>
                      </a:pPr>
                      <a:r>
                        <a:rPr lang="en-IN" sz="1800" dirty="0">
                          <a:effectLst/>
                          <a:latin typeface="Times New Roman" panose="02020603050405020304" pitchFamily="18" charset="0"/>
                          <a:cs typeface="Times New Roman" panose="02020603050405020304" pitchFamily="18" charset="0"/>
                        </a:rPr>
                        <a:t>Quantity </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489" marR="66489" marT="0" marB="0" anchor="ctr"/>
                </a:tc>
                <a:tc>
                  <a:txBody>
                    <a:bodyPr/>
                    <a:lstStyle/>
                    <a:p>
                      <a:pPr algn="ctr">
                        <a:spcAft>
                          <a:spcPts val="0"/>
                        </a:spcAft>
                      </a:pPr>
                      <a:r>
                        <a:rPr lang="en-IN" sz="1800" dirty="0">
                          <a:effectLst/>
                          <a:latin typeface="Times New Roman" panose="02020603050405020304" pitchFamily="18" charset="0"/>
                          <a:cs typeface="Times New Roman" panose="02020603050405020304" pitchFamily="18" charset="0"/>
                        </a:rPr>
                        <a:t>Amount In </a:t>
                      </a:r>
                    </a:p>
                    <a:p>
                      <a:pPr algn="ctr">
                        <a:spcAft>
                          <a:spcPts val="0"/>
                        </a:spcAft>
                      </a:pPr>
                      <a:r>
                        <a:rPr lang="en-IN" sz="1800" dirty="0">
                          <a:effectLst/>
                          <a:latin typeface="Times New Roman" panose="02020603050405020304" pitchFamily="18" charset="0"/>
                          <a:cs typeface="Times New Roman" panose="02020603050405020304" pitchFamily="18" charset="0"/>
                        </a:rPr>
                        <a:t>(</a:t>
                      </a:r>
                      <a:r>
                        <a:rPr lang="en-IN" sz="1800" dirty="0" err="1">
                          <a:effectLst/>
                          <a:latin typeface="Times New Roman" panose="02020603050405020304" pitchFamily="18" charset="0"/>
                          <a:cs typeface="Times New Roman" panose="02020603050405020304" pitchFamily="18" charset="0"/>
                        </a:rPr>
                        <a:t>Rs</a:t>
                      </a:r>
                      <a:r>
                        <a:rPr lang="en-IN" sz="1800" dirty="0">
                          <a:effectLst/>
                          <a:latin typeface="Times New Roman" panose="02020603050405020304" pitchFamily="18" charset="0"/>
                          <a:cs typeface="Times New Roman" panose="02020603050405020304" pitchFamily="18" charset="0"/>
                        </a:rPr>
                        <a:t>.)</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489" marR="66489" marT="0" marB="0" anchor="ctr"/>
                </a:tc>
                <a:extLst>
                  <a:ext uri="{0D108BD9-81ED-4DB2-BD59-A6C34878D82A}">
                    <a16:rowId xmlns:a16="http://schemas.microsoft.com/office/drawing/2014/main" val="10000"/>
                  </a:ext>
                </a:extLst>
              </a:tr>
              <a:tr h="638221">
                <a:tc>
                  <a:txBody>
                    <a:bodyPr/>
                    <a:lstStyle/>
                    <a:p>
                      <a:pPr marL="0" indent="0" algn="ctr">
                        <a:spcAft>
                          <a:spcPts val="0"/>
                        </a:spcAft>
                        <a:buFontTx/>
                        <a:buNone/>
                      </a:pPr>
                      <a:r>
                        <a:rPr lang="en-IN" sz="1800" b="0" dirty="0">
                          <a:effectLst/>
                        </a:rPr>
                        <a:t> 1</a:t>
                      </a:r>
                      <a:endParaRPr lang="en-IN" sz="1800" b="0" dirty="0">
                        <a:effectLst/>
                        <a:latin typeface="Times New Roman" panose="02020603050405020304" pitchFamily="18" charset="0"/>
                        <a:ea typeface="Times New Roman" panose="02020603050405020304" pitchFamily="18" charset="0"/>
                      </a:endParaRPr>
                    </a:p>
                  </a:txBody>
                  <a:tcPr marL="66489" marR="66489" marT="0" marB="0" anchor="ctr"/>
                </a:tc>
                <a:tc>
                  <a:txBody>
                    <a:bodyPr/>
                    <a:lstStyle/>
                    <a:p>
                      <a:pPr algn="ctr">
                        <a:spcAft>
                          <a:spcPts val="0"/>
                        </a:spcAft>
                      </a:pPr>
                      <a:r>
                        <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rPr>
                        <a:t>Raspberry Pi 4 Model B</a:t>
                      </a:r>
                    </a:p>
                  </a:txBody>
                  <a:tcPr marL="66489" marR="66489" marT="0" marB="0" anchor="ctr"/>
                </a:tc>
                <a:tc>
                  <a:txBody>
                    <a:bodyPr/>
                    <a:lstStyle/>
                    <a:p>
                      <a:pPr algn="ctr">
                        <a:spcAft>
                          <a:spcPts val="0"/>
                        </a:spcAft>
                      </a:pPr>
                      <a:r>
                        <a:rPr lang="en-IN" sz="1800" b="0" dirty="0">
                          <a:effectLst/>
                          <a:latin typeface="Times New Roman" panose="02020603050405020304" pitchFamily="18" charset="0"/>
                          <a:cs typeface="Times New Roman" panose="02020603050405020304" pitchFamily="18" charset="0"/>
                        </a:rPr>
                        <a:t> 1 </a:t>
                      </a: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489" marR="66489" marT="0" marB="0" anchor="ctr"/>
                </a:tc>
                <a:tc>
                  <a:txBody>
                    <a:bodyPr/>
                    <a:lstStyle/>
                    <a:p>
                      <a:pPr algn="ctr">
                        <a:spcAft>
                          <a:spcPts val="0"/>
                        </a:spcAft>
                      </a:pPr>
                      <a:r>
                        <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rPr>
                        <a:t>7,000/-</a:t>
                      </a:r>
                    </a:p>
                  </a:txBody>
                  <a:tcPr marL="66489" marR="66489" marT="0" marB="0" anchor="ctr"/>
                </a:tc>
                <a:extLst>
                  <a:ext uri="{0D108BD9-81ED-4DB2-BD59-A6C34878D82A}">
                    <a16:rowId xmlns:a16="http://schemas.microsoft.com/office/drawing/2014/main" val="10001"/>
                  </a:ext>
                </a:extLst>
              </a:tr>
              <a:tr h="657431">
                <a:tc>
                  <a:txBody>
                    <a:bodyPr/>
                    <a:lstStyle/>
                    <a:p>
                      <a:pPr marL="0" indent="0" algn="ctr">
                        <a:spcAft>
                          <a:spcPts val="0"/>
                        </a:spcAft>
                        <a:buFontTx/>
                        <a:buNone/>
                      </a:pPr>
                      <a:r>
                        <a:rPr lang="en-IN" sz="1800" b="0" dirty="0">
                          <a:effectLst/>
                        </a:rPr>
                        <a:t> 2</a:t>
                      </a:r>
                      <a:endParaRPr lang="en-IN" sz="1800" b="0" dirty="0">
                        <a:effectLst/>
                        <a:latin typeface="Times New Roman" panose="02020603050405020304" pitchFamily="18" charset="0"/>
                        <a:ea typeface="Times New Roman" panose="02020603050405020304" pitchFamily="18" charset="0"/>
                      </a:endParaRPr>
                    </a:p>
                  </a:txBody>
                  <a:tcPr marL="66489" marR="66489" marT="0" marB="0" anchor="ctr"/>
                </a:tc>
                <a:tc>
                  <a:txBody>
                    <a:bodyPr/>
                    <a:lstStyle/>
                    <a:p>
                      <a:pPr algn="ctr">
                        <a:spcAft>
                          <a:spcPts val="0"/>
                        </a:spcAft>
                      </a:pPr>
                      <a:r>
                        <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rPr>
                        <a:t>Power Adaptor</a:t>
                      </a:r>
                    </a:p>
                  </a:txBody>
                  <a:tcPr marL="66489" marR="66489" marT="0" marB="0" anchor="ctr"/>
                </a:tc>
                <a:tc>
                  <a:txBody>
                    <a:bodyPr/>
                    <a:lstStyle/>
                    <a:p>
                      <a:pPr algn="ctr">
                        <a:spcAft>
                          <a:spcPts val="0"/>
                        </a:spcAft>
                      </a:pPr>
                      <a:r>
                        <a:rPr lang="en-IN" sz="1800" b="0" dirty="0">
                          <a:effectLst/>
                          <a:latin typeface="Times New Roman" panose="02020603050405020304" pitchFamily="18" charset="0"/>
                          <a:cs typeface="Times New Roman" panose="02020603050405020304" pitchFamily="18" charset="0"/>
                        </a:rPr>
                        <a:t> 1</a:t>
                      </a: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489" marR="66489" marT="0" marB="0" anchor="ctr"/>
                </a:tc>
                <a:tc>
                  <a:txBody>
                    <a:bodyPr/>
                    <a:lstStyle/>
                    <a:p>
                      <a:pPr algn="ctr">
                        <a:spcAft>
                          <a:spcPts val="0"/>
                        </a:spcAft>
                      </a:pPr>
                      <a:r>
                        <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rPr>
                        <a:t>350/-</a:t>
                      </a:r>
                    </a:p>
                  </a:txBody>
                  <a:tcPr marL="66489" marR="66489" marT="0" marB="0" anchor="ctr"/>
                </a:tc>
                <a:extLst>
                  <a:ext uri="{0D108BD9-81ED-4DB2-BD59-A6C34878D82A}">
                    <a16:rowId xmlns:a16="http://schemas.microsoft.com/office/drawing/2014/main" val="10002"/>
                  </a:ext>
                </a:extLst>
              </a:tr>
              <a:tr h="657431">
                <a:tc>
                  <a:txBody>
                    <a:bodyPr/>
                    <a:lstStyle/>
                    <a:p>
                      <a:pPr marL="0" indent="0" algn="ctr">
                        <a:spcAft>
                          <a:spcPts val="0"/>
                        </a:spcAft>
                        <a:buFontTx/>
                        <a:buNone/>
                      </a:pPr>
                      <a:r>
                        <a:rPr lang="en-IN" sz="1800" b="0" dirty="0">
                          <a:effectLst/>
                        </a:rPr>
                        <a:t> 3</a:t>
                      </a:r>
                      <a:endParaRPr lang="en-IN" sz="1800" b="0" dirty="0">
                        <a:effectLst/>
                        <a:latin typeface="Times New Roman" panose="02020603050405020304" pitchFamily="18" charset="0"/>
                        <a:ea typeface="Times New Roman" panose="02020603050405020304" pitchFamily="18" charset="0"/>
                      </a:endParaRPr>
                    </a:p>
                  </a:txBody>
                  <a:tcPr marL="66489" marR="66489" marT="0" marB="0" anchor="ctr"/>
                </a:tc>
                <a:tc>
                  <a:txBody>
                    <a:bodyPr/>
                    <a:lstStyle/>
                    <a:p>
                      <a:pPr algn="ctr">
                        <a:spcAft>
                          <a:spcPts val="0"/>
                        </a:spcAft>
                      </a:pPr>
                      <a:r>
                        <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rPr>
                        <a:t>HDMI Cable </a:t>
                      </a:r>
                    </a:p>
                  </a:txBody>
                  <a:tcPr marL="66489" marR="66489" marT="0" marB="0" anchor="ctr"/>
                </a:tc>
                <a:tc>
                  <a:txBody>
                    <a:bodyPr/>
                    <a:lstStyle/>
                    <a:p>
                      <a:pPr algn="ctr">
                        <a:spcAft>
                          <a:spcPts val="0"/>
                        </a:spcAft>
                      </a:pPr>
                      <a:r>
                        <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rPr>
                        <a:t>1</a:t>
                      </a:r>
                    </a:p>
                  </a:txBody>
                  <a:tcPr marL="66489" marR="66489" marT="0" marB="0" anchor="ctr"/>
                </a:tc>
                <a:tc>
                  <a:txBody>
                    <a:bodyPr/>
                    <a:lstStyle/>
                    <a:p>
                      <a:pPr algn="ctr">
                        <a:spcAft>
                          <a:spcPts val="0"/>
                        </a:spcAft>
                      </a:pPr>
                      <a:r>
                        <a:rPr lang="en-IN" sz="1800" b="0" dirty="0">
                          <a:effectLst/>
                          <a:latin typeface="Times New Roman" panose="02020603050405020304" pitchFamily="18" charset="0"/>
                          <a:cs typeface="Times New Roman" panose="02020603050405020304" pitchFamily="18" charset="0"/>
                        </a:rPr>
                        <a:t> 400/-</a:t>
                      </a: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489" marR="66489" marT="0" marB="0" anchor="ctr"/>
                </a:tc>
                <a:extLst>
                  <a:ext uri="{0D108BD9-81ED-4DB2-BD59-A6C34878D82A}">
                    <a16:rowId xmlns:a16="http://schemas.microsoft.com/office/drawing/2014/main" val="10003"/>
                  </a:ext>
                </a:extLst>
              </a:tr>
              <a:tr h="898155">
                <a:tc>
                  <a:txBody>
                    <a:bodyPr/>
                    <a:lstStyle/>
                    <a:p>
                      <a:pPr marL="0" indent="0" algn="ctr">
                        <a:spcAft>
                          <a:spcPts val="0"/>
                        </a:spcAft>
                        <a:buFontTx/>
                        <a:buNone/>
                      </a:pPr>
                      <a:r>
                        <a:rPr lang="en-IN" sz="1800" b="0" dirty="0">
                          <a:effectLst/>
                        </a:rPr>
                        <a:t>4 </a:t>
                      </a:r>
                      <a:endParaRPr lang="en-IN" sz="1800" b="0" dirty="0">
                        <a:effectLst/>
                        <a:latin typeface="Times New Roman" panose="02020603050405020304" pitchFamily="18" charset="0"/>
                        <a:ea typeface="Times New Roman" panose="02020603050405020304" pitchFamily="18" charset="0"/>
                      </a:endParaRPr>
                    </a:p>
                  </a:txBody>
                  <a:tcPr marL="66489" marR="66489" marT="0" marB="0" anchor="ctr"/>
                </a:tc>
                <a:tc>
                  <a:txBody>
                    <a:bodyPr/>
                    <a:lstStyle/>
                    <a:p>
                      <a:pPr algn="ctr">
                        <a:spcAft>
                          <a:spcPts val="0"/>
                        </a:spcAft>
                      </a:pPr>
                      <a:r>
                        <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rPr>
                        <a:t>Web Camera</a:t>
                      </a:r>
                    </a:p>
                  </a:txBody>
                  <a:tcPr marL="66489" marR="66489" marT="0" marB="0" anchor="ctr"/>
                </a:tc>
                <a:tc>
                  <a:txBody>
                    <a:bodyPr/>
                    <a:lstStyle/>
                    <a:p>
                      <a:pPr algn="ctr">
                        <a:spcAft>
                          <a:spcPts val="0"/>
                        </a:spcAft>
                      </a:pPr>
                      <a:r>
                        <a:rPr lang="en-IN" sz="1800" b="0" dirty="0">
                          <a:effectLst/>
                          <a:latin typeface="Times New Roman" panose="02020603050405020304" pitchFamily="18" charset="0"/>
                          <a:cs typeface="Times New Roman" panose="02020603050405020304" pitchFamily="18" charset="0"/>
                        </a:rPr>
                        <a:t>1 </a:t>
                      </a: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489" marR="66489" marT="0" marB="0" anchor="ctr"/>
                </a:tc>
                <a:tc>
                  <a:txBody>
                    <a:bodyPr/>
                    <a:lstStyle/>
                    <a:p>
                      <a:pPr algn="ctr">
                        <a:spcAft>
                          <a:spcPts val="0"/>
                        </a:spcAft>
                      </a:pPr>
                      <a:r>
                        <a:rPr lang="en-IN" sz="1800" b="0" dirty="0">
                          <a:effectLst/>
                          <a:latin typeface="Times New Roman" panose="02020603050405020304" pitchFamily="18" charset="0"/>
                          <a:cs typeface="Times New Roman" panose="02020603050405020304" pitchFamily="18" charset="0"/>
                        </a:rPr>
                        <a:t> 2,500/-</a:t>
                      </a: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489" marR="66489" marT="0" marB="0" anchor="ctr"/>
                </a:tc>
                <a:extLst>
                  <a:ext uri="{0D108BD9-81ED-4DB2-BD59-A6C34878D82A}">
                    <a16:rowId xmlns:a16="http://schemas.microsoft.com/office/drawing/2014/main" val="10004"/>
                  </a:ext>
                </a:extLst>
              </a:tr>
              <a:tr h="657431">
                <a:tc>
                  <a:txBody>
                    <a:bodyPr/>
                    <a:lstStyle/>
                    <a:p>
                      <a:pPr marL="0" indent="0" algn="ctr">
                        <a:spcAft>
                          <a:spcPts val="0"/>
                        </a:spcAft>
                        <a:buFontTx/>
                        <a:buNone/>
                      </a:pPr>
                      <a:r>
                        <a:rPr lang="en-IN" sz="1800" b="0" dirty="0">
                          <a:effectLst/>
                        </a:rPr>
                        <a:t> 5</a:t>
                      </a:r>
                      <a:endParaRPr lang="en-IN" sz="1800" b="0" dirty="0">
                        <a:effectLst/>
                        <a:latin typeface="Times New Roman" panose="02020603050405020304" pitchFamily="18" charset="0"/>
                        <a:ea typeface="Times New Roman" panose="02020603050405020304" pitchFamily="18" charset="0"/>
                      </a:endParaRPr>
                    </a:p>
                  </a:txBody>
                  <a:tcPr marL="66489" marR="66489" marT="0" marB="0" anchor="ctr"/>
                </a:tc>
                <a:tc>
                  <a:txBody>
                    <a:bodyPr/>
                    <a:lstStyle/>
                    <a:p>
                      <a:pPr algn="ctr">
                        <a:spcAft>
                          <a:spcPts val="0"/>
                        </a:spcAft>
                      </a:pPr>
                      <a:r>
                        <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rPr>
                        <a:t>Bluetooth Earphone </a:t>
                      </a:r>
                    </a:p>
                  </a:txBody>
                  <a:tcPr marL="66489" marR="66489" marT="0" marB="0" anchor="ctr"/>
                </a:tc>
                <a:tc>
                  <a:txBody>
                    <a:bodyPr/>
                    <a:lstStyle/>
                    <a:p>
                      <a:pPr algn="ctr">
                        <a:spcAft>
                          <a:spcPts val="0"/>
                        </a:spcAft>
                      </a:pPr>
                      <a:r>
                        <a:rPr lang="en-IN" sz="1800" b="0" dirty="0">
                          <a:effectLst/>
                          <a:latin typeface="Times New Roman" panose="02020603050405020304" pitchFamily="18" charset="0"/>
                          <a:cs typeface="Times New Roman" panose="02020603050405020304" pitchFamily="18" charset="0"/>
                        </a:rPr>
                        <a:t>1</a:t>
                      </a: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489" marR="66489" marT="0" marB="0" anchor="ctr"/>
                </a:tc>
                <a:tc>
                  <a:txBody>
                    <a:bodyPr/>
                    <a:lstStyle/>
                    <a:p>
                      <a:pPr algn="ctr">
                        <a:spcAft>
                          <a:spcPts val="0"/>
                        </a:spcAft>
                      </a:pPr>
                      <a:r>
                        <a:rPr lang="en-IN" sz="1800" b="0" dirty="0">
                          <a:effectLst/>
                          <a:latin typeface="Times New Roman" panose="02020603050405020304" pitchFamily="18" charset="0"/>
                          <a:cs typeface="Times New Roman" panose="02020603050405020304" pitchFamily="18" charset="0"/>
                        </a:rPr>
                        <a:t>1,200/-</a:t>
                      </a: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489" marR="66489" marT="0" marB="0" anchor="ctr"/>
                </a:tc>
                <a:extLst>
                  <a:ext uri="{0D108BD9-81ED-4DB2-BD59-A6C34878D82A}">
                    <a16:rowId xmlns:a16="http://schemas.microsoft.com/office/drawing/2014/main" val="10005"/>
                  </a:ext>
                </a:extLst>
              </a:tr>
              <a:tr h="657431">
                <a:tc>
                  <a:txBody>
                    <a:bodyPr/>
                    <a:lstStyle/>
                    <a:p>
                      <a:pPr marL="0" indent="0" algn="ctr">
                        <a:spcAft>
                          <a:spcPts val="0"/>
                        </a:spcAft>
                        <a:buFontTx/>
                        <a:buNone/>
                      </a:pPr>
                      <a:r>
                        <a:rPr lang="en-IN" sz="1800" b="0" dirty="0">
                          <a:effectLst/>
                        </a:rPr>
                        <a:t>6 </a:t>
                      </a:r>
                      <a:endParaRPr lang="en-IN" sz="1800" b="0" dirty="0">
                        <a:effectLst/>
                        <a:latin typeface="Times New Roman" panose="02020603050405020304" pitchFamily="18" charset="0"/>
                        <a:ea typeface="Times New Roman" panose="02020603050405020304" pitchFamily="18" charset="0"/>
                      </a:endParaRPr>
                    </a:p>
                  </a:txBody>
                  <a:tcPr marL="66489" marR="66489" marT="0" marB="0" anchor="ctr"/>
                </a:tc>
                <a:tc>
                  <a:txBody>
                    <a:bodyPr/>
                    <a:lstStyle/>
                    <a:p>
                      <a:pPr algn="ctr">
                        <a:spcAft>
                          <a:spcPts val="0"/>
                        </a:spcAft>
                      </a:pPr>
                      <a:r>
                        <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rPr>
                        <a:t>Scan Disk Card</a:t>
                      </a:r>
                    </a:p>
                  </a:txBody>
                  <a:tcPr marL="66489" marR="66489" marT="0" marB="0" anchor="ctr"/>
                </a:tc>
                <a:tc>
                  <a:txBody>
                    <a:bodyPr/>
                    <a:lstStyle/>
                    <a:p>
                      <a:pPr algn="ctr">
                        <a:spcAft>
                          <a:spcPts val="0"/>
                        </a:spcAft>
                      </a:pPr>
                      <a:r>
                        <a:rPr lang="en-IN" sz="1800" b="0" dirty="0">
                          <a:effectLst/>
                          <a:latin typeface="Times New Roman" panose="02020603050405020304" pitchFamily="18" charset="0"/>
                          <a:cs typeface="Times New Roman" panose="02020603050405020304" pitchFamily="18" charset="0"/>
                        </a:rPr>
                        <a:t>1</a:t>
                      </a: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489" marR="66489" marT="0" marB="0" anchor="ctr"/>
                </a:tc>
                <a:tc>
                  <a:txBody>
                    <a:bodyPr/>
                    <a:lstStyle/>
                    <a:p>
                      <a:pPr algn="ctr">
                        <a:spcAft>
                          <a:spcPts val="0"/>
                        </a:spcAft>
                      </a:pPr>
                      <a:r>
                        <a:rPr lang="en-IN" sz="1800" b="0" dirty="0">
                          <a:effectLst/>
                          <a:latin typeface="Times New Roman" panose="02020603050405020304" pitchFamily="18" charset="0"/>
                          <a:cs typeface="Times New Roman" panose="02020603050405020304" pitchFamily="18" charset="0"/>
                        </a:rPr>
                        <a:t>550/- </a:t>
                      </a:r>
                      <a:endParaRPr lang="en-IN" sz="1800" b="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489" marR="66489" marT="0" marB="0" anchor="ctr"/>
                </a:tc>
                <a:extLst>
                  <a:ext uri="{0D108BD9-81ED-4DB2-BD59-A6C34878D82A}">
                    <a16:rowId xmlns:a16="http://schemas.microsoft.com/office/drawing/2014/main" val="10006"/>
                  </a:ext>
                </a:extLst>
              </a:tr>
              <a:tr h="657431">
                <a:tc gridSpan="3">
                  <a:txBody>
                    <a:bodyPr/>
                    <a:lstStyle/>
                    <a:p>
                      <a:pPr algn="r">
                        <a:spcAft>
                          <a:spcPts val="0"/>
                        </a:spcAft>
                      </a:pPr>
                      <a:r>
                        <a:rPr lang="en-IN" sz="1800" b="1" dirty="0">
                          <a:effectLst/>
                          <a:latin typeface="Times New Roman" panose="02020603050405020304" pitchFamily="18" charset="0"/>
                          <a:cs typeface="Times New Roman" panose="02020603050405020304" pitchFamily="18" charset="0"/>
                        </a:rPr>
                        <a:t>Total Amount (Rs.)</a:t>
                      </a:r>
                      <a:endParaRPr lang="en-IN" sz="1800" b="1"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6489" marR="66489" marT="0" marB="0" anchor="ctr"/>
                </a:tc>
                <a:tc hMerge="1">
                  <a:txBody>
                    <a:bodyPr/>
                    <a:lstStyle/>
                    <a:p>
                      <a:endParaRPr lang="en-IN"/>
                    </a:p>
                  </a:txBody>
                  <a:tcPr/>
                </a:tc>
                <a:tc hMerge="1">
                  <a:txBody>
                    <a:bodyPr/>
                    <a:lstStyle/>
                    <a:p>
                      <a:endParaRPr lang="en-IN"/>
                    </a:p>
                  </a:txBody>
                  <a:tcPr/>
                </a:tc>
                <a:tc>
                  <a:txBody>
                    <a:bodyPr/>
                    <a:lstStyle/>
                    <a:p>
                      <a:pPr algn="ctr">
                        <a:spcAft>
                          <a:spcPts val="0"/>
                        </a:spcAft>
                      </a:pPr>
                      <a:r>
                        <a:rPr lang="en-IN" sz="1800" b="1" dirty="0">
                          <a:effectLst/>
                        </a:rPr>
                        <a:t>12,000/- </a:t>
                      </a:r>
                      <a:endParaRPr lang="en-IN" sz="1800" b="1" dirty="0">
                        <a:effectLst/>
                        <a:latin typeface="Times New Roman" panose="02020603050405020304" pitchFamily="18" charset="0"/>
                        <a:ea typeface="Times New Roman" panose="02020603050405020304" pitchFamily="18" charset="0"/>
                      </a:endParaRPr>
                    </a:p>
                  </a:txBody>
                  <a:tcPr marL="66489" marR="66489" marT="0"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127258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p:nvPr/>
        </p:nvSpPr>
        <p:spPr>
          <a:xfrm>
            <a:off x="0" y="0"/>
            <a:ext cx="12192000" cy="457200"/>
          </a:xfrm>
          <a:prstGeom prst="rect">
            <a:avLst/>
          </a:prstGeom>
          <a:noFill/>
          <a:ln w="9525">
            <a:noFill/>
          </a:ln>
        </p:spPr>
        <p:txBody>
          <a:bodyPr wrap="none" anchor="ctr" anchorCtr="0">
            <a:spAutoFit/>
          </a:bodyPr>
          <a:lstStyle/>
          <a:p>
            <a:endParaRPr lang="en-IN" altLang="en-US" dirty="0">
              <a:latin typeface="Calibri" panose="020F0502020204030204" pitchFamily="34" charset="0"/>
              <a:ea typeface="Arial" panose="020B0604020202020204" pitchFamily="34" charset="0"/>
            </a:endParaRPr>
          </a:p>
        </p:txBody>
      </p:sp>
      <p:sp>
        <p:nvSpPr>
          <p:cNvPr id="8" name="Title 1"/>
          <p:cNvSpPr txBox="1"/>
          <p:nvPr/>
        </p:nvSpPr>
        <p:spPr bwMode="auto">
          <a:xfrm>
            <a:off x="428625" y="5343525"/>
            <a:ext cx="10445750"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ormAutofit fontScale="97500"/>
          </a:bodyP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ctr" defTabSz="914400" rtl="0" eaLnBrk="1" fontAlgn="auto" latinLnBrk="0" hangingPunct="1">
              <a:lnSpc>
                <a:spcPct val="90000"/>
              </a:lnSpc>
              <a:spcBef>
                <a:spcPct val="0"/>
              </a:spcBef>
              <a:spcAft>
                <a:spcPts val="0"/>
              </a:spcAft>
              <a:buClrTx/>
              <a:buSzTx/>
              <a:buFontTx/>
              <a:buNone/>
              <a:defRPr/>
            </a:pPr>
            <a:endParaRPr kumimoji="0" lang="en-US" sz="3200" b="1" i="0" u="none" strike="noStrike" kern="1200" cap="none" spc="0" normalizeH="0" baseline="0" noProof="0" dirty="0">
              <a:ln>
                <a:noFill/>
              </a:ln>
              <a:solidFill>
                <a:schemeClr val="tx1"/>
              </a:solidFill>
              <a:effectLst/>
              <a:uLnTx/>
              <a:uFillTx/>
              <a:latin typeface="Times New Roman" panose="02020603050405020304" pitchFamily="18" charset="0"/>
              <a:ea typeface="+mj-ea"/>
              <a:cs typeface="Times New Roman" panose="02020603050405020304" pitchFamily="18" charset="0"/>
            </a:endParaRPr>
          </a:p>
        </p:txBody>
      </p:sp>
      <p:sp>
        <p:nvSpPr>
          <p:cNvPr id="10" name="Content Placeholder 2"/>
          <p:cNvSpPr txBox="1"/>
          <p:nvPr/>
        </p:nvSpPr>
        <p:spPr bwMode="auto">
          <a:xfrm>
            <a:off x="326201" y="540177"/>
            <a:ext cx="11539598" cy="6400800"/>
          </a:xfrm>
          <a:prstGeom prst="rect">
            <a:avLst/>
          </a:prstGeom>
          <a:noFill/>
          <a:ln w="9525">
            <a:noFill/>
            <a:miter lim="800000"/>
          </a:ln>
          <a:extLst>
            <a:ext uri="{909E8E84-426E-40DD-AFC4-6F175D3DCCD1}">
              <a14:hiddenFill xmlns:a14="http://schemas.microsoft.com/office/drawing/2010/main">
                <a:solidFill>
                  <a:srgbClr val="FFFFFF"/>
                </a:solidFill>
              </a14:hiddenFill>
            </a:ext>
          </a:extLst>
        </p:spPr>
        <p:txBody>
          <a:bodyPr>
            <a:noAutofit/>
          </a:bodyPr>
          <a:lstStyle>
            <a:lvl1pPr marL="0" indent="0" algn="ctr" rtl="0" eaLnBrk="0" fontAlgn="base" hangingPunct="0">
              <a:lnSpc>
                <a:spcPct val="90000"/>
              </a:lnSpc>
              <a:spcBef>
                <a:spcPts val="1000"/>
              </a:spcBef>
              <a:spcAft>
                <a:spcPct val="0"/>
              </a:spcAft>
              <a:buFont typeface="Arial" panose="020B0604020202020204" pitchFamily="34" charset="0"/>
              <a:buNone/>
              <a:defRPr sz="2400" kern="1200">
                <a:solidFill>
                  <a:schemeClr val="tx1"/>
                </a:solidFill>
                <a:latin typeface="+mn-lt"/>
                <a:ea typeface="+mn-ea"/>
                <a:cs typeface="+mn-cs"/>
              </a:defRPr>
            </a:lvl1pPr>
            <a:lvl2pPr marL="457200" indent="0" algn="ctr" rtl="0" eaLnBrk="0" fontAlgn="base" hangingPunct="0">
              <a:lnSpc>
                <a:spcPct val="90000"/>
              </a:lnSpc>
              <a:spcBef>
                <a:spcPts val="500"/>
              </a:spcBef>
              <a:spcAft>
                <a:spcPct val="0"/>
              </a:spcAft>
              <a:buFont typeface="Arial" panose="020B0604020202020204" pitchFamily="34" charset="0"/>
              <a:buNone/>
              <a:defRPr sz="2000" kern="1200">
                <a:solidFill>
                  <a:schemeClr val="tx1"/>
                </a:solidFill>
                <a:latin typeface="+mn-lt"/>
                <a:ea typeface="+mn-ea"/>
                <a:cs typeface="+mn-cs"/>
              </a:defRPr>
            </a:lvl2pPr>
            <a:lvl3pPr marL="914400" indent="0" algn="ctr" rtl="0" eaLnBrk="0" fontAlgn="base" hangingPunct="0">
              <a:lnSpc>
                <a:spcPct val="90000"/>
              </a:lnSpc>
              <a:spcBef>
                <a:spcPts val="500"/>
              </a:spcBef>
              <a:spcAft>
                <a:spcPct val="0"/>
              </a:spcAft>
              <a:buFont typeface="Arial" panose="020B0604020202020204" pitchFamily="34" charset="0"/>
              <a:buNone/>
              <a:defRPr sz="1800" kern="1200">
                <a:solidFill>
                  <a:schemeClr val="tx1"/>
                </a:solidFill>
                <a:latin typeface="+mn-lt"/>
                <a:ea typeface="+mn-ea"/>
                <a:cs typeface="+mn-cs"/>
              </a:defRPr>
            </a:lvl3pPr>
            <a:lvl4pPr marL="13716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4pPr>
            <a:lvl5pPr marL="1828800" indent="0" algn="ctr" rtl="0" eaLnBrk="0" fontAlgn="base" hangingPunct="0">
              <a:lnSpc>
                <a:spcPct val="90000"/>
              </a:lnSpc>
              <a:spcBef>
                <a:spcPts val="500"/>
              </a:spcBef>
              <a:spcAft>
                <a:spcPct val="0"/>
              </a:spcAft>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74320" marR="0" lvl="0" indent="-274320" algn="just" defTabSz="914400" rtl="0" eaLnBrk="1" fontAlgn="auto" latinLnBrk="0" hangingPunct="1">
              <a:lnSpc>
                <a:spcPct val="100000"/>
              </a:lnSpc>
              <a:spcBef>
                <a:spcPts val="1000"/>
              </a:spcBef>
              <a:spcAft>
                <a:spcPts val="0"/>
              </a:spcAft>
              <a:buClr>
                <a:schemeClr val="accent3"/>
              </a:buClr>
              <a:buSzTx/>
              <a:buFont typeface="Wingdings 2" panose="05020102010507070707"/>
              <a:buChar char=""/>
              <a:defRPr/>
            </a:pPr>
            <a:r>
              <a:rPr kumimoji="0" lang="en-US" sz="160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Introduction </a:t>
            </a:r>
          </a:p>
          <a:p>
            <a:pPr marL="274320" marR="0" lvl="0" indent="-274320" algn="just" defTabSz="914400" rtl="0" eaLnBrk="1" fontAlgn="auto" latinLnBrk="0" hangingPunct="1">
              <a:lnSpc>
                <a:spcPct val="100000"/>
              </a:lnSpc>
              <a:spcBef>
                <a:spcPts val="1000"/>
              </a:spcBef>
              <a:spcAft>
                <a:spcPts val="0"/>
              </a:spcAft>
              <a:buClr>
                <a:schemeClr val="accent3"/>
              </a:buClr>
              <a:buSzTx/>
              <a:buFont typeface="Wingdings 2" panose="05020102010507070707"/>
              <a:buChar char=""/>
              <a:defRPr/>
            </a:pPr>
            <a:r>
              <a:rPr lang="en-US" sz="1600" noProof="0" dirty="0">
                <a:ln>
                  <a:noFill/>
                </a:ln>
                <a:effectLst/>
                <a:uLnTx/>
                <a:uFillTx/>
                <a:latin typeface="Times New Roman" panose="02020603050405020304" pitchFamily="18" charset="0"/>
                <a:cs typeface="Times New Roman" panose="02020603050405020304" pitchFamily="18" charset="0"/>
                <a:sym typeface="+mn-ea"/>
              </a:rPr>
              <a:t>Literature Survey </a:t>
            </a:r>
            <a:endParaRPr kumimoji="0" lang="en-US" sz="16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274320" marR="0" lvl="0" indent="-274320" algn="just" defTabSz="914400" rtl="0" eaLnBrk="1" fontAlgn="auto" latinLnBrk="0" hangingPunct="1">
              <a:lnSpc>
                <a:spcPct val="100000"/>
              </a:lnSpc>
              <a:spcBef>
                <a:spcPts val="1000"/>
              </a:spcBef>
              <a:spcAft>
                <a:spcPts val="0"/>
              </a:spcAft>
              <a:buClr>
                <a:schemeClr val="accent3"/>
              </a:buClr>
              <a:buSzTx/>
              <a:buFont typeface="Wingdings 2" panose="05020102010507070707"/>
              <a:buChar char=""/>
              <a:defRPr/>
            </a:pPr>
            <a:r>
              <a:rPr lang="en-US" sz="1600" noProof="0" dirty="0">
                <a:ln>
                  <a:noFill/>
                </a:ln>
                <a:effectLst/>
                <a:uLnTx/>
                <a:uFillTx/>
                <a:latin typeface="Times New Roman" panose="02020603050405020304" pitchFamily="18" charset="0"/>
                <a:cs typeface="Times New Roman" panose="02020603050405020304" pitchFamily="18" charset="0"/>
                <a:sym typeface="+mn-ea"/>
              </a:rPr>
              <a:t>Problem Statement </a:t>
            </a:r>
            <a:endParaRPr kumimoji="0" lang="en-US" sz="1600" i="0" u="none" strike="noStrike" kern="1200" cap="none" spc="0" normalizeH="0" baseline="0" noProof="0" dirty="0">
              <a:ln>
                <a:noFill/>
              </a:ln>
              <a:solidFill>
                <a:schemeClr val="tx1"/>
              </a:solidFill>
              <a:effectLst/>
              <a:uLnTx/>
              <a:uFillTx/>
              <a:latin typeface="Times New Roman" panose="02020603050405020304" pitchFamily="18" charset="0"/>
              <a:cs typeface="Times New Roman" panose="02020603050405020304" pitchFamily="18" charset="0"/>
            </a:endParaRPr>
          </a:p>
          <a:p>
            <a:pPr marL="274320" indent="-274320" algn="just" eaLnBrk="1" fontAlgn="auto" hangingPunct="1">
              <a:lnSpc>
                <a:spcPct val="100000"/>
              </a:lnSpc>
              <a:spcAft>
                <a:spcPts val="0"/>
              </a:spcAft>
              <a:buClr>
                <a:schemeClr val="accent3"/>
              </a:buClr>
              <a:buFont typeface="Wingdings 2" panose="05020102010507070707"/>
              <a:buChar char=""/>
              <a:defRPr/>
            </a:pPr>
            <a:r>
              <a:rPr lang="en-IN" sz="1600" dirty="0">
                <a:latin typeface="Times New Roman" panose="02020603050405020304" pitchFamily="18" charset="0"/>
                <a:cs typeface="Times New Roman" panose="02020603050405020304" pitchFamily="18" charset="0"/>
              </a:rPr>
              <a:t>Objectives of the Project</a:t>
            </a:r>
            <a:endParaRPr lang="en-US" sz="1600" dirty="0">
              <a:latin typeface="Times New Roman" panose="02020603050405020304" pitchFamily="18" charset="0"/>
              <a:cs typeface="Times New Roman" panose="02020603050405020304" pitchFamily="18" charset="0"/>
            </a:endParaRPr>
          </a:p>
          <a:p>
            <a:pPr marL="274320" marR="0" lvl="0" indent="-274320" algn="just" defTabSz="914400" rtl="0" eaLnBrk="1" fontAlgn="auto" latinLnBrk="0" hangingPunct="1">
              <a:lnSpc>
                <a:spcPct val="100000"/>
              </a:lnSpc>
              <a:spcBef>
                <a:spcPts val="1000"/>
              </a:spcBef>
              <a:spcAft>
                <a:spcPts val="0"/>
              </a:spcAft>
              <a:buClr>
                <a:schemeClr val="accent3"/>
              </a:buClr>
              <a:buSzTx/>
              <a:buFont typeface="Wingdings 2" panose="05020102010507070707"/>
              <a:buChar char=""/>
              <a:defRPr/>
            </a:pPr>
            <a:r>
              <a:rPr kumimoji="0" lang="en-US" sz="160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Block Diagram</a:t>
            </a:r>
          </a:p>
          <a:p>
            <a:pPr marL="274320" indent="-274320" algn="just" eaLnBrk="1" fontAlgn="auto" hangingPunct="1">
              <a:lnSpc>
                <a:spcPct val="100000"/>
              </a:lnSpc>
              <a:spcAft>
                <a:spcPts val="0"/>
              </a:spcAft>
              <a:buClr>
                <a:schemeClr val="accent3"/>
              </a:buClr>
              <a:buFont typeface="Wingdings 2" panose="05020102010507070707"/>
              <a:buChar char=""/>
              <a:defRPr/>
            </a:pPr>
            <a:r>
              <a:rPr lang="en-US" sz="1600" dirty="0">
                <a:latin typeface="Times New Roman" panose="02020603050405020304" pitchFamily="18" charset="0"/>
                <a:cs typeface="Times New Roman" panose="02020603050405020304" pitchFamily="18" charset="0"/>
              </a:rPr>
              <a:t>Components</a:t>
            </a:r>
          </a:p>
          <a:p>
            <a:pPr marL="274320" indent="-274320" algn="just" eaLnBrk="1" fontAlgn="auto" hangingPunct="1">
              <a:lnSpc>
                <a:spcPct val="100000"/>
              </a:lnSpc>
              <a:spcAft>
                <a:spcPts val="0"/>
              </a:spcAft>
              <a:buClr>
                <a:schemeClr val="accent3"/>
              </a:buClr>
              <a:buFont typeface="Wingdings 2" panose="05020102010507070707"/>
              <a:buChar char=""/>
              <a:defRPr/>
            </a:pPr>
            <a:r>
              <a:rPr lang="en-US" sz="1600" dirty="0">
                <a:latin typeface="Times New Roman" panose="02020603050405020304" pitchFamily="18" charset="0"/>
                <a:cs typeface="Times New Roman" panose="02020603050405020304" pitchFamily="18" charset="0"/>
              </a:rPr>
              <a:t>Circuit Diagram</a:t>
            </a:r>
            <a:endParaRPr kumimoji="0" lang="en-US" sz="160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274320" marR="0" lvl="0" indent="-274320" algn="just" defTabSz="914400" rtl="0" eaLnBrk="1" fontAlgn="auto" latinLnBrk="0" hangingPunct="1">
              <a:lnSpc>
                <a:spcPct val="100000"/>
              </a:lnSpc>
              <a:spcBef>
                <a:spcPts val="1000"/>
              </a:spcBef>
              <a:spcAft>
                <a:spcPts val="0"/>
              </a:spcAft>
              <a:buClr>
                <a:schemeClr val="accent3"/>
              </a:buClr>
              <a:buSzTx/>
              <a:buFont typeface="Wingdings 2" panose="05020102010507070707"/>
              <a:buChar char=""/>
              <a:defRPr/>
            </a:pPr>
            <a:r>
              <a:rPr lang="en-US" sz="1600" dirty="0">
                <a:latin typeface="Times New Roman" panose="02020603050405020304" pitchFamily="18" charset="0"/>
                <a:cs typeface="Times New Roman" panose="02020603050405020304" pitchFamily="18" charset="0"/>
              </a:rPr>
              <a:t>Feature Extraction</a:t>
            </a:r>
            <a:endParaRPr kumimoji="0" lang="en-US" sz="160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274320" marR="0" lvl="0" indent="-274320" algn="just" defTabSz="914400" rtl="0" eaLnBrk="1" fontAlgn="auto" latinLnBrk="0" hangingPunct="1">
              <a:lnSpc>
                <a:spcPct val="100000"/>
              </a:lnSpc>
              <a:spcBef>
                <a:spcPts val="1000"/>
              </a:spcBef>
              <a:spcAft>
                <a:spcPts val="0"/>
              </a:spcAft>
              <a:buClr>
                <a:schemeClr val="accent3"/>
              </a:buClr>
              <a:buSzTx/>
              <a:buFont typeface="Wingdings 2" panose="05020102010507070707"/>
              <a:buChar char=""/>
              <a:defRPr/>
            </a:pPr>
            <a:r>
              <a:rPr kumimoji="0" lang="en-US" sz="160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Mentor’s Suggestion</a:t>
            </a:r>
          </a:p>
          <a:p>
            <a:pPr marL="274320" marR="0" lvl="0" indent="-274320" algn="just" defTabSz="914400" rtl="0" eaLnBrk="1" fontAlgn="auto" latinLnBrk="0" hangingPunct="1">
              <a:lnSpc>
                <a:spcPct val="100000"/>
              </a:lnSpc>
              <a:spcBef>
                <a:spcPts val="1000"/>
              </a:spcBef>
              <a:spcAft>
                <a:spcPts val="0"/>
              </a:spcAft>
              <a:buClr>
                <a:schemeClr val="accent3"/>
              </a:buClr>
              <a:buSzTx/>
              <a:buFont typeface="Wingdings 2" panose="05020102010507070707"/>
              <a:buChar char=""/>
              <a:defRPr/>
            </a:pPr>
            <a:r>
              <a:rPr lang="en-US" sz="1600" dirty="0">
                <a:latin typeface="Times New Roman" panose="02020603050405020304" pitchFamily="18" charset="0"/>
                <a:cs typeface="Times New Roman" panose="02020603050405020304" pitchFamily="18" charset="0"/>
              </a:rPr>
              <a:t>Innovative Work</a:t>
            </a:r>
          </a:p>
          <a:p>
            <a:pPr marL="274320" marR="0" lvl="0" indent="-274320" algn="just" defTabSz="914400" rtl="0" eaLnBrk="1" fontAlgn="auto" latinLnBrk="0" hangingPunct="1">
              <a:lnSpc>
                <a:spcPct val="100000"/>
              </a:lnSpc>
              <a:spcBef>
                <a:spcPts val="1000"/>
              </a:spcBef>
              <a:spcAft>
                <a:spcPts val="0"/>
              </a:spcAft>
              <a:buClr>
                <a:schemeClr val="accent3"/>
              </a:buClr>
              <a:buSzTx/>
              <a:buFont typeface="Wingdings 2" panose="05020102010507070707"/>
              <a:buChar char=""/>
              <a:defRPr/>
            </a:pPr>
            <a:r>
              <a:rPr kumimoji="0" lang="en-US" sz="160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Work</a:t>
            </a:r>
            <a:r>
              <a:rPr lang="en-US" sz="1600" dirty="0">
                <a:latin typeface="Times New Roman" panose="02020603050405020304" pitchFamily="18" charset="0"/>
                <a:cs typeface="Times New Roman" panose="02020603050405020304" pitchFamily="18" charset="0"/>
              </a:rPr>
              <a:t>done (Till Date)</a:t>
            </a:r>
            <a:endParaRPr kumimoji="0" lang="en-US" sz="160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endParaRPr>
          </a:p>
          <a:p>
            <a:pPr marL="274320" marR="0" lvl="0" indent="-274320" algn="just" defTabSz="914400" rtl="0" eaLnBrk="1" fontAlgn="auto" latinLnBrk="0" hangingPunct="1">
              <a:lnSpc>
                <a:spcPct val="100000"/>
              </a:lnSpc>
              <a:spcBef>
                <a:spcPts val="1000"/>
              </a:spcBef>
              <a:spcAft>
                <a:spcPts val="0"/>
              </a:spcAft>
              <a:buClr>
                <a:schemeClr val="accent3"/>
              </a:buClr>
              <a:buSzTx/>
              <a:buFont typeface="Wingdings 2" panose="05020102010507070707"/>
              <a:buChar char=""/>
              <a:defRPr/>
            </a:pPr>
            <a:r>
              <a:rPr kumimoji="0" lang="en-US" sz="160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Expected Result</a:t>
            </a:r>
          </a:p>
          <a:p>
            <a:pPr marL="274320" marR="0" lvl="0" indent="-274320" algn="just" defTabSz="914400" rtl="0" eaLnBrk="1" fontAlgn="auto" latinLnBrk="0" hangingPunct="1">
              <a:lnSpc>
                <a:spcPct val="100000"/>
              </a:lnSpc>
              <a:spcBef>
                <a:spcPts val="1000"/>
              </a:spcBef>
              <a:spcAft>
                <a:spcPts val="0"/>
              </a:spcAft>
              <a:buClr>
                <a:schemeClr val="accent3"/>
              </a:buClr>
              <a:buSzTx/>
              <a:buFont typeface="Wingdings 2" panose="05020102010507070707"/>
              <a:buChar char=""/>
              <a:defRPr/>
            </a:pPr>
            <a:r>
              <a:rPr lang="en-US" sz="1600" dirty="0">
                <a:latin typeface="Times New Roman" panose="02020603050405020304" pitchFamily="18" charset="0"/>
                <a:cs typeface="Times New Roman" panose="02020603050405020304" pitchFamily="18" charset="0"/>
              </a:rPr>
              <a:t>Survey</a:t>
            </a:r>
          </a:p>
          <a:p>
            <a:pPr marL="274320" marR="0" lvl="0" indent="-274320" algn="just" defTabSz="914400" rtl="0" eaLnBrk="1" fontAlgn="auto" latinLnBrk="0" hangingPunct="1">
              <a:lnSpc>
                <a:spcPct val="100000"/>
              </a:lnSpc>
              <a:spcBef>
                <a:spcPts val="1000"/>
              </a:spcBef>
              <a:spcAft>
                <a:spcPts val="0"/>
              </a:spcAft>
              <a:buClr>
                <a:schemeClr val="accent3"/>
              </a:buClr>
              <a:buSzTx/>
              <a:buFont typeface="Wingdings 2" panose="05020102010507070707"/>
              <a:buChar char=""/>
              <a:defRPr/>
            </a:pPr>
            <a:r>
              <a:rPr lang="en-US" sz="1600" dirty="0">
                <a:latin typeface="Times New Roman" panose="02020603050405020304" pitchFamily="18" charset="0"/>
                <a:cs typeface="Times New Roman" panose="02020603050405020304" pitchFamily="18" charset="0"/>
              </a:rPr>
              <a:t>Project Cost Estimation</a:t>
            </a:r>
          </a:p>
          <a:p>
            <a:pPr marL="274320" marR="0" lvl="0" indent="-274320" algn="just" defTabSz="914400" rtl="0" eaLnBrk="1" fontAlgn="auto" latinLnBrk="0" hangingPunct="1">
              <a:lnSpc>
                <a:spcPct val="100000"/>
              </a:lnSpc>
              <a:spcBef>
                <a:spcPts val="1000"/>
              </a:spcBef>
              <a:spcAft>
                <a:spcPts val="0"/>
              </a:spcAft>
              <a:buClr>
                <a:schemeClr val="accent3"/>
              </a:buClr>
              <a:buSzTx/>
              <a:buFont typeface="Wingdings 2" panose="05020102010507070707"/>
              <a:buChar char=""/>
              <a:defRPr/>
            </a:pPr>
            <a:r>
              <a:rPr kumimoji="0" lang="en-US" sz="160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Work plan </a:t>
            </a:r>
          </a:p>
          <a:p>
            <a:pPr marL="274320" marR="0" lvl="0" indent="-274320" algn="just" defTabSz="914400" rtl="0" eaLnBrk="1" fontAlgn="auto" latinLnBrk="0" hangingPunct="1">
              <a:lnSpc>
                <a:spcPct val="100000"/>
              </a:lnSpc>
              <a:spcBef>
                <a:spcPts val="1000"/>
              </a:spcBef>
              <a:spcAft>
                <a:spcPts val="0"/>
              </a:spcAft>
              <a:buClr>
                <a:schemeClr val="accent3"/>
              </a:buClr>
              <a:buSzTx/>
              <a:buFont typeface="Wingdings 2" panose="05020102010507070707"/>
              <a:buChar char=""/>
              <a:defRPr/>
            </a:pPr>
            <a:r>
              <a:rPr kumimoji="0" lang="en-US" sz="1600" i="0" u="none" strike="noStrike" kern="1200" cap="none" spc="0" normalizeH="0" baseline="0" noProof="0" dirty="0">
                <a:ln>
                  <a:noFill/>
                </a:ln>
                <a:solidFill>
                  <a:schemeClr val="tx1"/>
                </a:solidFill>
                <a:effectLst/>
                <a:uLnTx/>
                <a:uFillTx/>
                <a:latin typeface="Times New Roman" panose="02020603050405020304" pitchFamily="18" charset="0"/>
                <a:ea typeface="+mn-ea"/>
                <a:cs typeface="Times New Roman" panose="02020603050405020304" pitchFamily="18" charset="0"/>
              </a:rPr>
              <a:t>References </a:t>
            </a:r>
          </a:p>
        </p:txBody>
      </p:sp>
      <p:sp>
        <p:nvSpPr>
          <p:cNvPr id="12" name="Title 1"/>
          <p:cNvSpPr txBox="1"/>
          <p:nvPr/>
        </p:nvSpPr>
        <p:spPr bwMode="auto">
          <a:xfrm>
            <a:off x="0" y="-203280"/>
            <a:ext cx="12192000" cy="639763"/>
          </a:xfrm>
          <a:prstGeom prst="rect">
            <a:avLst/>
          </a:prstGeom>
          <a:solidFill>
            <a:srgbClr val="7030A0"/>
          </a:solidFill>
          <a:ln>
            <a:solidFill>
              <a:schemeClr val="tx1"/>
            </a:solidFill>
          </a:ln>
        </p:spPr>
        <p:txBody>
          <a:bodyPr anchor="ctr">
            <a:normAutofit fontScale="97500"/>
          </a:bodyP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Contents</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94965"/>
          <a:stretch/>
        </p:blipFill>
        <p:spPr>
          <a:xfrm>
            <a:off x="0" y="6512719"/>
            <a:ext cx="12192000" cy="34528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7"/>
          <p:cNvSpPr/>
          <p:nvPr/>
        </p:nvSpPr>
        <p:spPr>
          <a:xfrm>
            <a:off x="0" y="0"/>
            <a:ext cx="12192000" cy="457200"/>
          </a:xfrm>
          <a:prstGeom prst="rect">
            <a:avLst/>
          </a:prstGeom>
          <a:noFill/>
          <a:ln w="9525">
            <a:noFill/>
          </a:ln>
        </p:spPr>
        <p:txBody>
          <a:bodyPr wrap="none" anchor="ctr" anchorCtr="0">
            <a:spAutoFit/>
          </a:bodyPr>
          <a:lstStyle/>
          <a:p>
            <a:endParaRPr lang="en-IN" altLang="en-US" dirty="0">
              <a:latin typeface="Calibri" panose="020F0502020204030204" pitchFamily="34" charset="0"/>
              <a:ea typeface="Arial" panose="020B0604020202020204" pitchFamily="34" charset="0"/>
            </a:endParaRPr>
          </a:p>
        </p:txBody>
      </p:sp>
      <p:sp>
        <p:nvSpPr>
          <p:cNvPr id="11266" name="Title 1"/>
          <p:cNvSpPr txBox="1"/>
          <p:nvPr/>
        </p:nvSpPr>
        <p:spPr>
          <a:xfrm>
            <a:off x="2293938" y="2054225"/>
            <a:ext cx="7239000" cy="908050"/>
          </a:xfrm>
          <a:prstGeom prst="rect">
            <a:avLst/>
          </a:prstGeom>
          <a:noFill/>
          <a:ln w="9525">
            <a:noFill/>
          </a:ln>
        </p:spPr>
        <p:txBody>
          <a:bodyPr anchor="b" anchorCtr="0"/>
          <a:lstStyle/>
          <a:p>
            <a:pPr algn="ctr">
              <a:lnSpc>
                <a:spcPct val="90000"/>
              </a:lnSpc>
            </a:pPr>
            <a:endParaRPr lang="en-US" altLang="en-US" sz="3900" dirty="0">
              <a:solidFill>
                <a:srgbClr val="525252"/>
              </a:solidFill>
              <a:latin typeface="Times New Roman" panose="02020603050405020304" pitchFamily="18" charset="0"/>
              <a:ea typeface="Times New Roman" panose="02020603050405020304" pitchFamily="18" charset="0"/>
            </a:endParaRPr>
          </a:p>
        </p:txBody>
      </p:sp>
      <p:graphicFrame>
        <p:nvGraphicFramePr>
          <p:cNvPr id="10244" name="Table 10243"/>
          <p:cNvGraphicFramePr/>
          <p:nvPr>
            <p:extLst>
              <p:ext uri="{D42A27DB-BD31-4B8C-83A1-F6EECF244321}">
                <p14:modId xmlns:p14="http://schemas.microsoft.com/office/powerpoint/2010/main" val="1528971883"/>
              </p:ext>
            </p:extLst>
          </p:nvPr>
        </p:nvGraphicFramePr>
        <p:xfrm>
          <a:off x="1" y="883603"/>
          <a:ext cx="12191999" cy="4901005"/>
        </p:xfrm>
        <a:graphic>
          <a:graphicData uri="http://schemas.openxmlformats.org/drawingml/2006/table">
            <a:tbl>
              <a:tblPr>
                <a:tableStyleId>{C4B1156A-380E-4F78-BDF5-A606A8083BF9}</a:tableStyleId>
              </a:tblPr>
              <a:tblGrid>
                <a:gridCol w="4921687">
                  <a:extLst>
                    <a:ext uri="{9D8B030D-6E8A-4147-A177-3AD203B41FA5}">
                      <a16:colId xmlns:a16="http://schemas.microsoft.com/office/drawing/2014/main" val="20000"/>
                    </a:ext>
                  </a:extLst>
                </a:gridCol>
                <a:gridCol w="1416850">
                  <a:extLst>
                    <a:ext uri="{9D8B030D-6E8A-4147-A177-3AD203B41FA5}">
                      <a16:colId xmlns:a16="http://schemas.microsoft.com/office/drawing/2014/main" val="20001"/>
                    </a:ext>
                  </a:extLst>
                </a:gridCol>
                <a:gridCol w="1555132">
                  <a:extLst>
                    <a:ext uri="{9D8B030D-6E8A-4147-A177-3AD203B41FA5}">
                      <a16:colId xmlns:a16="http://schemas.microsoft.com/office/drawing/2014/main" val="20002"/>
                    </a:ext>
                  </a:extLst>
                </a:gridCol>
                <a:gridCol w="1495764">
                  <a:extLst>
                    <a:ext uri="{9D8B030D-6E8A-4147-A177-3AD203B41FA5}">
                      <a16:colId xmlns:a16="http://schemas.microsoft.com/office/drawing/2014/main" val="20003"/>
                    </a:ext>
                  </a:extLst>
                </a:gridCol>
                <a:gridCol w="1470424">
                  <a:extLst>
                    <a:ext uri="{9D8B030D-6E8A-4147-A177-3AD203B41FA5}">
                      <a16:colId xmlns:a16="http://schemas.microsoft.com/office/drawing/2014/main" val="20004"/>
                    </a:ext>
                  </a:extLst>
                </a:gridCol>
                <a:gridCol w="1332142">
                  <a:extLst>
                    <a:ext uri="{9D8B030D-6E8A-4147-A177-3AD203B41FA5}">
                      <a16:colId xmlns:a16="http://schemas.microsoft.com/office/drawing/2014/main" val="20005"/>
                    </a:ext>
                  </a:extLst>
                </a:gridCol>
              </a:tblGrid>
              <a:tr h="503557">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lnSpc>
                          <a:spcPct val="115000"/>
                        </a:lnSpc>
                        <a:buNone/>
                      </a:pPr>
                      <a:r>
                        <a:rPr sz="1600" b="1" dirty="0"/>
                        <a:t> Months  Activities</a:t>
                      </a:r>
                      <a:endParaRPr lang="en-US" sz="1600" b="1" dirty="0">
                        <a:latin typeface="Times New Roman" panose="02020603050405020304" pitchFamily="18" charset="0"/>
                        <a:ea typeface="Times New Roman" panose="02020603050405020304" pitchFamily="18" charset="0"/>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lnSpc>
                          <a:spcPct val="115000"/>
                        </a:lnSpc>
                        <a:buNone/>
                      </a:pPr>
                      <a:r>
                        <a:rPr lang="en-US" sz="1600" b="1" dirty="0"/>
                        <a:t>JUN</a:t>
                      </a:r>
                      <a:r>
                        <a:rPr sz="1600" b="1" dirty="0"/>
                        <a:t>’</a:t>
                      </a:r>
                      <a:r>
                        <a:rPr lang="en-US" sz="1600" b="1" dirty="0"/>
                        <a:t>24</a:t>
                      </a:r>
                      <a:endParaRPr lang="en-US" sz="1600" b="1"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lnSpc>
                          <a:spcPct val="115000"/>
                        </a:lnSpc>
                        <a:buNone/>
                      </a:pPr>
                      <a:r>
                        <a:rPr lang="en-IN" sz="1600" b="1" dirty="0"/>
                        <a:t>JULY</a:t>
                      </a:r>
                      <a:r>
                        <a:rPr sz="1600" b="1" dirty="0"/>
                        <a:t>’</a:t>
                      </a:r>
                      <a:r>
                        <a:rPr lang="en-US" sz="1600" b="1" dirty="0"/>
                        <a:t>24</a:t>
                      </a:r>
                      <a:endParaRPr lang="en-US" sz="1600" b="1"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lnSpc>
                          <a:spcPct val="115000"/>
                        </a:lnSpc>
                        <a:buNone/>
                      </a:pPr>
                      <a:r>
                        <a:rPr lang="en-US" sz="1600" b="1" dirty="0"/>
                        <a:t>AUG</a:t>
                      </a:r>
                      <a:r>
                        <a:rPr sz="1600" b="1" dirty="0"/>
                        <a:t>’</a:t>
                      </a:r>
                      <a:r>
                        <a:rPr lang="en-US" sz="1600" b="1" dirty="0"/>
                        <a:t>24</a:t>
                      </a:r>
                      <a:endParaRPr lang="en-US" sz="1600" b="1"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lnSpc>
                          <a:spcPct val="115000"/>
                        </a:lnSpc>
                        <a:buNone/>
                      </a:pPr>
                      <a:r>
                        <a:rPr lang="en-US" sz="1600" b="1" dirty="0"/>
                        <a:t>SEPT</a:t>
                      </a:r>
                      <a:r>
                        <a:rPr sz="1600" b="1" dirty="0"/>
                        <a:t>’</a:t>
                      </a:r>
                      <a:r>
                        <a:rPr lang="en-US" sz="1600" b="1" dirty="0"/>
                        <a:t>24</a:t>
                      </a:r>
                      <a:endParaRPr lang="en-US" sz="1600" b="1"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lnSpc>
                          <a:spcPct val="115000"/>
                        </a:lnSpc>
                        <a:buNone/>
                      </a:pPr>
                      <a:r>
                        <a:rPr lang="en-US" sz="1600" b="1" dirty="0"/>
                        <a:t>OCT</a:t>
                      </a:r>
                      <a:r>
                        <a:rPr sz="1600" b="1" dirty="0"/>
                        <a:t>’</a:t>
                      </a:r>
                      <a:r>
                        <a:rPr lang="en-US" sz="1600" b="1" dirty="0"/>
                        <a:t>24</a:t>
                      </a:r>
                      <a:endParaRPr lang="en-US" sz="1600" b="1" dirty="0">
                        <a:latin typeface="Times New Roman" panose="02020603050405020304" pitchFamily="18" charset="0"/>
                        <a:ea typeface="Times New Roman" panose="02020603050405020304" pitchFamily="18" charset="0"/>
                        <a:cs typeface="Times New Roman" panose="02020603050405020304" pitchFamily="18" charset="0"/>
                      </a:endParaRPr>
                    </a:p>
                  </a:txBody>
                  <a:tcPr marL="68587" marR="68587" marT="0" marB="0" anchor="ctr"/>
                </a:tc>
                <a:extLst>
                  <a:ext uri="{0D108BD9-81ED-4DB2-BD59-A6C34878D82A}">
                    <a16:rowId xmlns:a16="http://schemas.microsoft.com/office/drawing/2014/main" val="10000"/>
                  </a:ext>
                </a:extLst>
              </a:tr>
              <a:tr h="53308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eaLnBrk="1" hangingPunct="1">
                        <a:lnSpc>
                          <a:spcPct val="115000"/>
                        </a:lnSpc>
                        <a:buNone/>
                      </a:pPr>
                      <a:r>
                        <a:rPr sz="1600" b="1" dirty="0"/>
                        <a:t>Literature Reviews</a:t>
                      </a:r>
                      <a:endParaRPr lang="en-US" sz="1600" b="1" dirty="0">
                        <a:latin typeface="Times New Roman" panose="02020603050405020304" pitchFamily="18" charset="0"/>
                        <a:ea typeface="Times New Roman" panose="02020603050405020304" pitchFamily="18" charset="0"/>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r>
                        <a:rPr sz="2800" b="1" kern="1200" dirty="0">
                          <a:solidFill>
                            <a:schemeClr val="dk1"/>
                          </a:solidFill>
                          <a:latin typeface="+mn-lt"/>
                          <a:ea typeface="+mn-ea"/>
                          <a:cs typeface="+mn-cs"/>
                        </a:rPr>
                        <a:t>√</a:t>
                      </a:r>
                      <a:endParaRPr lang="en-US" sz="2800" b="1" kern="1200" dirty="0">
                        <a:solidFill>
                          <a:schemeClr val="dk1"/>
                        </a:solidFill>
                        <a:latin typeface="+mn-lt"/>
                        <a:ea typeface="+mn-ea"/>
                        <a:cs typeface="+mn-cs"/>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r>
                        <a:rPr sz="2800" b="1" kern="1200" dirty="0">
                          <a:solidFill>
                            <a:schemeClr val="dk1"/>
                          </a:solidFill>
                          <a:latin typeface="+mn-lt"/>
                          <a:ea typeface="+mn-ea"/>
                          <a:cs typeface="+mn-cs"/>
                        </a:rPr>
                        <a:t>√</a:t>
                      </a:r>
                      <a:endParaRPr lang="en-US" sz="2800" b="1" kern="1200" dirty="0">
                        <a:solidFill>
                          <a:schemeClr val="dk1"/>
                        </a:solidFill>
                        <a:latin typeface="+mn-lt"/>
                        <a:ea typeface="+mn-ea"/>
                        <a:cs typeface="+mn-cs"/>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r>
                        <a:rPr kumimoji="0" lang="en-IN" sz="2800" b="1" i="0" u="none" strike="noStrike" kern="1200" cap="none" spc="0" normalizeH="0" baseline="0" noProof="0">
                          <a:ln>
                            <a:noFill/>
                          </a:ln>
                          <a:solidFill>
                            <a:prstClr val="black"/>
                          </a:solidFill>
                          <a:effectLst/>
                          <a:uLnTx/>
                          <a:uFillTx/>
                          <a:latin typeface="Calibri"/>
                          <a:ea typeface="+mn-ea"/>
                          <a:cs typeface="+mn-cs"/>
                        </a:rPr>
                        <a:t>√</a:t>
                      </a:r>
                      <a:endParaRPr kumimoji="0" lang="en-IN" sz="2800" b="1" i="0" u="none" strike="noStrike" kern="1200" cap="none" spc="0" normalizeH="0" baseline="0" noProof="0" dirty="0">
                        <a:ln>
                          <a:noFill/>
                        </a:ln>
                        <a:solidFill>
                          <a:prstClr val="black"/>
                        </a:solidFill>
                        <a:effectLst/>
                        <a:uLnTx/>
                        <a:uFillTx/>
                        <a:latin typeface="Calibri"/>
                        <a:ea typeface="+mn-ea"/>
                        <a:cs typeface="+mn-cs"/>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a:ea typeface="+mn-ea"/>
                          <a:cs typeface="+mn-cs"/>
                        </a:rPr>
                        <a:t>√</a:t>
                      </a: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lnSpc>
                          <a:spcPct val="115000"/>
                        </a:lnSpc>
                        <a:buNone/>
                      </a:pPr>
                      <a:endParaRPr lang="en-US" sz="2800" b="1" dirty="0">
                        <a:latin typeface="Times New Roman" panose="02020603050405020304" pitchFamily="18" charset="0"/>
                        <a:ea typeface="Times New Roman" panose="02020603050405020304" pitchFamily="18" charset="0"/>
                      </a:endParaRPr>
                    </a:p>
                  </a:txBody>
                  <a:tcPr marL="68587" marR="68587" marT="0" marB="0" anchor="ctr"/>
                </a:tc>
                <a:extLst>
                  <a:ext uri="{0D108BD9-81ED-4DB2-BD59-A6C34878D82A}">
                    <a16:rowId xmlns:a16="http://schemas.microsoft.com/office/drawing/2014/main" val="10001"/>
                  </a:ext>
                </a:extLst>
              </a:tr>
              <a:tr h="573116">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eaLnBrk="1" hangingPunct="1">
                        <a:lnSpc>
                          <a:spcPct val="115000"/>
                        </a:lnSpc>
                        <a:buNone/>
                      </a:pPr>
                      <a:r>
                        <a:rPr sz="1600" b="1" dirty="0"/>
                        <a:t>Component Identification &amp; Selection</a:t>
                      </a:r>
                      <a:endParaRPr lang="en-US" sz="1600" b="1" dirty="0">
                        <a:latin typeface="Times New Roman" panose="02020603050405020304" pitchFamily="18" charset="0"/>
                        <a:ea typeface="Times New Roman" panose="02020603050405020304" pitchFamily="18" charset="0"/>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endParaRPr lang="en-IN" sz="2800" b="1" kern="1200" dirty="0">
                        <a:solidFill>
                          <a:schemeClr val="dk1"/>
                        </a:solidFill>
                        <a:latin typeface="+mn-lt"/>
                        <a:ea typeface="+mn-ea"/>
                        <a:cs typeface="+mn-cs"/>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r>
                        <a:rPr sz="2800" b="1" kern="1200" dirty="0">
                          <a:solidFill>
                            <a:schemeClr val="dk1"/>
                          </a:solidFill>
                          <a:latin typeface="+mn-lt"/>
                          <a:ea typeface="+mn-ea"/>
                          <a:cs typeface="+mn-cs"/>
                        </a:rPr>
                        <a:t>√</a:t>
                      </a:r>
                      <a:endParaRPr lang="en-US" sz="2800" b="1" kern="1200" dirty="0">
                        <a:solidFill>
                          <a:schemeClr val="dk1"/>
                        </a:solidFill>
                        <a:latin typeface="+mn-lt"/>
                        <a:ea typeface="+mn-ea"/>
                        <a:cs typeface="+mn-cs"/>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r>
                        <a:rPr kumimoji="0" lang="en-IN" sz="2800" b="1" i="0" u="none" strike="noStrike" kern="1200" cap="none" spc="0" normalizeH="0" baseline="0" noProof="0">
                          <a:ln>
                            <a:noFill/>
                          </a:ln>
                          <a:solidFill>
                            <a:prstClr val="black"/>
                          </a:solidFill>
                          <a:effectLst/>
                          <a:uLnTx/>
                          <a:uFillTx/>
                          <a:latin typeface="Calibri"/>
                          <a:ea typeface="+mn-ea"/>
                          <a:cs typeface="+mn-cs"/>
                        </a:rPr>
                        <a:t>√</a:t>
                      </a:r>
                      <a:endParaRPr kumimoji="0" lang="en-IN" sz="2800" b="1" i="0" u="none" strike="noStrike" kern="1200" cap="none" spc="0" normalizeH="0" baseline="0" noProof="0" dirty="0">
                        <a:ln>
                          <a:noFill/>
                        </a:ln>
                        <a:solidFill>
                          <a:prstClr val="black"/>
                        </a:solidFill>
                        <a:effectLst/>
                        <a:uLnTx/>
                        <a:uFillTx/>
                        <a:latin typeface="Calibri"/>
                        <a:ea typeface="+mn-ea"/>
                        <a:cs typeface="+mn-cs"/>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endParaRPr lang="en-US" sz="2800" b="1" kern="1200" dirty="0">
                        <a:solidFill>
                          <a:schemeClr val="dk1"/>
                        </a:solidFill>
                        <a:latin typeface="+mn-lt"/>
                        <a:ea typeface="+mn-ea"/>
                        <a:cs typeface="+mn-cs"/>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lnSpc>
                          <a:spcPct val="115000"/>
                        </a:lnSpc>
                        <a:buNone/>
                      </a:pPr>
                      <a:endParaRPr lang="en-US" sz="2800" b="1" dirty="0">
                        <a:latin typeface="Times New Roman" panose="02020603050405020304" pitchFamily="18" charset="0"/>
                        <a:ea typeface="Times New Roman" panose="02020603050405020304" pitchFamily="18" charset="0"/>
                      </a:endParaRPr>
                    </a:p>
                  </a:txBody>
                  <a:tcPr marL="68587" marR="68587" marT="0" marB="0" anchor="ctr"/>
                </a:tc>
                <a:extLst>
                  <a:ext uri="{0D108BD9-81ED-4DB2-BD59-A6C34878D82A}">
                    <a16:rowId xmlns:a16="http://schemas.microsoft.com/office/drawing/2014/main" val="10002"/>
                  </a:ext>
                </a:extLst>
              </a:tr>
              <a:tr h="546957">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eaLnBrk="1" hangingPunct="1">
                        <a:lnSpc>
                          <a:spcPct val="115000"/>
                        </a:lnSpc>
                        <a:buNone/>
                      </a:pPr>
                      <a:r>
                        <a:rPr sz="1600" b="1" dirty="0"/>
                        <a:t>Designing</a:t>
                      </a:r>
                      <a:endParaRPr lang="en-US" sz="1600" b="1" dirty="0">
                        <a:latin typeface="Times New Roman" panose="02020603050405020304" pitchFamily="18" charset="0"/>
                        <a:ea typeface="Times New Roman" panose="02020603050405020304" pitchFamily="18" charset="0"/>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endParaRPr lang="en-US" sz="2800" b="1" kern="1200" dirty="0">
                        <a:solidFill>
                          <a:schemeClr val="dk1"/>
                        </a:solidFill>
                        <a:latin typeface="+mn-lt"/>
                        <a:ea typeface="+mn-ea"/>
                        <a:cs typeface="+mn-cs"/>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endParaRPr lang="en-US" sz="2800" b="1" kern="1200" dirty="0">
                        <a:solidFill>
                          <a:schemeClr val="dk1"/>
                        </a:solidFill>
                        <a:latin typeface="+mn-lt"/>
                        <a:ea typeface="+mn-ea"/>
                        <a:cs typeface="+mn-cs"/>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a:ea typeface="+mn-ea"/>
                          <a:cs typeface="+mn-cs"/>
                        </a:rPr>
                        <a:t>√</a:t>
                      </a: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a:ea typeface="+mn-ea"/>
                          <a:cs typeface="+mn-cs"/>
                        </a:rPr>
                        <a:t>√</a:t>
                      </a: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lnSpc>
                          <a:spcPct val="115000"/>
                        </a:lnSpc>
                        <a:buNone/>
                      </a:pPr>
                      <a:endParaRPr lang="en-US" sz="2800" b="1" dirty="0">
                        <a:latin typeface="Times New Roman" panose="02020603050405020304" pitchFamily="18" charset="0"/>
                        <a:ea typeface="Times New Roman" panose="02020603050405020304" pitchFamily="18" charset="0"/>
                      </a:endParaRPr>
                    </a:p>
                  </a:txBody>
                  <a:tcPr marL="68587" marR="68587" marT="0" marB="0" anchor="ctr"/>
                </a:tc>
                <a:extLst>
                  <a:ext uri="{0D108BD9-81ED-4DB2-BD59-A6C34878D82A}">
                    <a16:rowId xmlns:a16="http://schemas.microsoft.com/office/drawing/2014/main" val="10003"/>
                  </a:ext>
                </a:extLst>
              </a:tr>
              <a:tr h="54874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eaLnBrk="1" hangingPunct="1">
                        <a:lnSpc>
                          <a:spcPct val="115000"/>
                        </a:lnSpc>
                        <a:buNone/>
                      </a:pPr>
                      <a:r>
                        <a:rPr lang="en-IN" sz="1600" b="1" dirty="0"/>
                        <a:t>Fabrication</a:t>
                      </a:r>
                      <a:endParaRPr lang="en-US" sz="1600" b="1" dirty="0">
                        <a:latin typeface="Times New Roman" panose="02020603050405020304" pitchFamily="18" charset="0"/>
                        <a:ea typeface="Times New Roman" panose="02020603050405020304" pitchFamily="18" charset="0"/>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endParaRPr lang="en-US" sz="2800" b="1" kern="1200" dirty="0">
                        <a:solidFill>
                          <a:schemeClr val="dk1"/>
                        </a:solidFill>
                        <a:latin typeface="+mn-lt"/>
                        <a:ea typeface="+mn-ea"/>
                        <a:cs typeface="+mn-cs"/>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endParaRPr lang="en-IN" sz="2800" b="1" kern="1200" dirty="0">
                        <a:solidFill>
                          <a:schemeClr val="dk1"/>
                        </a:solidFill>
                        <a:latin typeface="+mn-lt"/>
                        <a:ea typeface="+mn-ea"/>
                        <a:cs typeface="+mn-cs"/>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r>
                        <a:rPr sz="2800" b="1" kern="1200" dirty="0">
                          <a:solidFill>
                            <a:schemeClr val="dk1"/>
                          </a:solidFill>
                          <a:latin typeface="+mn-lt"/>
                          <a:ea typeface="+mn-ea"/>
                          <a:cs typeface="+mn-cs"/>
                        </a:rPr>
                        <a:t>√</a:t>
                      </a:r>
                      <a:endParaRPr lang="en-US" sz="2800" b="1" kern="1200" dirty="0">
                        <a:solidFill>
                          <a:schemeClr val="dk1"/>
                        </a:solidFill>
                        <a:latin typeface="+mn-lt"/>
                        <a:ea typeface="+mn-ea"/>
                        <a:cs typeface="+mn-cs"/>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a:ea typeface="+mn-ea"/>
                          <a:cs typeface="+mn-cs"/>
                        </a:rPr>
                        <a:t>√</a:t>
                      </a: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lnSpc>
                          <a:spcPct val="115000"/>
                        </a:lnSpc>
                        <a:buNone/>
                      </a:pPr>
                      <a:endParaRPr lang="en-US" sz="2800" b="1" dirty="0">
                        <a:latin typeface="Times New Roman" panose="02020603050405020304" pitchFamily="18" charset="0"/>
                        <a:ea typeface="Times New Roman" panose="02020603050405020304" pitchFamily="18" charset="0"/>
                      </a:endParaRPr>
                    </a:p>
                  </a:txBody>
                  <a:tcPr marL="68587" marR="68587" marT="0" marB="0" anchor="ctr"/>
                </a:tc>
                <a:extLst>
                  <a:ext uri="{0D108BD9-81ED-4DB2-BD59-A6C34878D82A}">
                    <a16:rowId xmlns:a16="http://schemas.microsoft.com/office/drawing/2014/main" val="10004"/>
                  </a:ext>
                </a:extLst>
              </a:tr>
              <a:tr h="549335">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l" defTabSz="914400" rtl="0" eaLnBrk="1" fontAlgn="base" latinLnBrk="0" hangingPunct="1">
                        <a:lnSpc>
                          <a:spcPct val="115000"/>
                        </a:lnSpc>
                        <a:spcBef>
                          <a:spcPct val="0"/>
                        </a:spcBef>
                        <a:spcAft>
                          <a:spcPct val="0"/>
                        </a:spcAft>
                        <a:buClrTx/>
                        <a:buSzTx/>
                        <a:buFontTx/>
                        <a:buNone/>
                        <a:tabLst/>
                        <a:defRPr/>
                      </a:pPr>
                      <a:r>
                        <a:rPr lang="en-IN" sz="1600" b="1" dirty="0"/>
                        <a:t>Experimental Analysis</a:t>
                      </a:r>
                      <a:endParaRPr lang="en-IN" sz="1600" b="1" dirty="0">
                        <a:latin typeface="Times New Roman" panose="02020603050405020304" pitchFamily="18" charset="0"/>
                        <a:ea typeface="Times New Roman" panose="02020603050405020304" pitchFamily="18" charset="0"/>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endParaRPr lang="en-US" sz="2800" b="1" kern="1200" dirty="0">
                        <a:solidFill>
                          <a:schemeClr val="dk1"/>
                        </a:solidFill>
                        <a:latin typeface="+mn-lt"/>
                        <a:ea typeface="+mn-ea"/>
                        <a:cs typeface="+mn-cs"/>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endParaRPr lang="en-US" sz="2800" b="1" kern="1200" dirty="0">
                        <a:solidFill>
                          <a:schemeClr val="dk1"/>
                        </a:solidFill>
                        <a:latin typeface="+mn-lt"/>
                        <a:ea typeface="+mn-ea"/>
                        <a:cs typeface="+mn-cs"/>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r>
                        <a:rPr lang="en-IN" sz="2800" b="1" kern="1200" dirty="0">
                          <a:solidFill>
                            <a:schemeClr val="dk1"/>
                          </a:solidFill>
                          <a:latin typeface="+mn-lt"/>
                          <a:ea typeface="+mn-ea"/>
                          <a:cs typeface="+mn-cs"/>
                        </a:rPr>
                        <a:t>√</a:t>
                      </a:r>
                      <a:endParaRPr lang="en-US" sz="2800" b="1" kern="1200" dirty="0">
                        <a:solidFill>
                          <a:schemeClr val="dk1"/>
                        </a:solidFill>
                        <a:latin typeface="+mn-lt"/>
                        <a:ea typeface="+mn-ea"/>
                        <a:cs typeface="+mn-cs"/>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r>
                        <a:rPr lang="en-IN" sz="2800" b="1" kern="1200" dirty="0">
                          <a:solidFill>
                            <a:schemeClr val="dk1"/>
                          </a:solidFill>
                          <a:latin typeface="+mn-lt"/>
                          <a:ea typeface="+mn-ea"/>
                          <a:cs typeface="+mn-cs"/>
                        </a:rPr>
                        <a:t>√</a:t>
                      </a: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lnSpc>
                          <a:spcPct val="115000"/>
                        </a:lnSpc>
                        <a:buNone/>
                      </a:pPr>
                      <a:endParaRPr lang="en-US" sz="2800" b="1" dirty="0">
                        <a:latin typeface="Times New Roman" panose="02020603050405020304" pitchFamily="18" charset="0"/>
                        <a:ea typeface="Times New Roman" panose="02020603050405020304" pitchFamily="18" charset="0"/>
                      </a:endParaRPr>
                    </a:p>
                  </a:txBody>
                  <a:tcPr marL="68587" marR="68587" marT="0" marB="0" anchor="ctr"/>
                </a:tc>
                <a:extLst>
                  <a:ext uri="{0D108BD9-81ED-4DB2-BD59-A6C34878D82A}">
                    <a16:rowId xmlns:a16="http://schemas.microsoft.com/office/drawing/2014/main" val="10005"/>
                  </a:ext>
                </a:extLst>
              </a:tr>
              <a:tr h="54874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eaLnBrk="1" hangingPunct="1">
                        <a:lnSpc>
                          <a:spcPct val="115000"/>
                        </a:lnSpc>
                        <a:buNone/>
                      </a:pPr>
                      <a:r>
                        <a:rPr sz="1600" b="1" dirty="0"/>
                        <a:t>Testing and Debugging</a:t>
                      </a:r>
                      <a:endParaRPr lang="en-US" sz="1600" b="1" dirty="0">
                        <a:latin typeface="Times New Roman" panose="02020603050405020304" pitchFamily="18" charset="0"/>
                        <a:ea typeface="Times New Roman" panose="02020603050405020304" pitchFamily="18" charset="0"/>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endParaRPr lang="en-US" sz="2800" b="1" kern="1200" dirty="0">
                        <a:solidFill>
                          <a:schemeClr val="dk1"/>
                        </a:solidFill>
                        <a:latin typeface="+mn-lt"/>
                        <a:ea typeface="+mn-ea"/>
                        <a:cs typeface="+mn-cs"/>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endParaRPr lang="en-US" sz="2800" b="1" kern="1200" dirty="0">
                        <a:solidFill>
                          <a:schemeClr val="dk1"/>
                        </a:solidFill>
                        <a:latin typeface="+mn-lt"/>
                        <a:ea typeface="+mn-ea"/>
                        <a:cs typeface="+mn-cs"/>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r>
                        <a:rPr lang="en-IN" sz="2800" b="1" kern="1200" dirty="0">
                          <a:solidFill>
                            <a:schemeClr val="dk1"/>
                          </a:solidFill>
                          <a:latin typeface="+mn-lt"/>
                          <a:ea typeface="+mn-ea"/>
                          <a:cs typeface="+mn-cs"/>
                        </a:rPr>
                        <a:t>√</a:t>
                      </a: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r>
                        <a:rPr lang="en-IN" sz="2800" b="1" kern="1200" dirty="0">
                          <a:solidFill>
                            <a:schemeClr val="dk1"/>
                          </a:solidFill>
                          <a:latin typeface="+mn-lt"/>
                          <a:ea typeface="+mn-ea"/>
                          <a:cs typeface="+mn-cs"/>
                        </a:rPr>
                        <a:t>√</a:t>
                      </a: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algn="ctr" eaLnBrk="1" hangingPunct="1">
                        <a:lnSpc>
                          <a:spcPct val="115000"/>
                        </a:lnSpc>
                        <a:buNone/>
                      </a:pPr>
                      <a:endParaRPr lang="en-US" sz="2800" b="1" dirty="0">
                        <a:latin typeface="Times New Roman" panose="02020603050405020304" pitchFamily="18" charset="0"/>
                        <a:ea typeface="Times New Roman" panose="02020603050405020304" pitchFamily="18" charset="0"/>
                      </a:endParaRPr>
                    </a:p>
                  </a:txBody>
                  <a:tcPr marL="68587" marR="68587" marT="0" marB="0" anchor="ctr"/>
                </a:tc>
                <a:extLst>
                  <a:ext uri="{0D108BD9-81ED-4DB2-BD59-A6C34878D82A}">
                    <a16:rowId xmlns:a16="http://schemas.microsoft.com/office/drawing/2014/main" val="10006"/>
                  </a:ext>
                </a:extLst>
              </a:tr>
              <a:tr h="548740">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lvl="0" eaLnBrk="1" hangingPunct="1">
                        <a:lnSpc>
                          <a:spcPct val="115000"/>
                        </a:lnSpc>
                        <a:buNone/>
                      </a:pPr>
                      <a:r>
                        <a:rPr sz="1600" b="1" dirty="0"/>
                        <a:t>Preparation of Project Report</a:t>
                      </a:r>
                      <a:endParaRPr lang="en-US" sz="1600" b="1" dirty="0">
                        <a:latin typeface="Times New Roman" panose="02020603050405020304" pitchFamily="18" charset="0"/>
                        <a:ea typeface="Times New Roman" panose="02020603050405020304" pitchFamily="18" charset="0"/>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endParaRPr lang="en-US" sz="2800" b="1" kern="1200" dirty="0">
                        <a:solidFill>
                          <a:schemeClr val="dk1"/>
                        </a:solidFill>
                        <a:latin typeface="+mn-lt"/>
                        <a:ea typeface="+mn-ea"/>
                        <a:cs typeface="+mn-cs"/>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endParaRPr lang="en-IN" sz="2800" b="1" kern="1200" dirty="0">
                        <a:solidFill>
                          <a:schemeClr val="dk1"/>
                        </a:solidFill>
                        <a:latin typeface="+mn-lt"/>
                        <a:ea typeface="+mn-ea"/>
                        <a:cs typeface="+mn-cs"/>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r>
                        <a:rPr lang="en-IN" sz="2800" b="1" kern="1200" dirty="0">
                          <a:solidFill>
                            <a:schemeClr val="dk1"/>
                          </a:solidFill>
                          <a:latin typeface="+mn-lt"/>
                          <a:ea typeface="+mn-ea"/>
                          <a:cs typeface="+mn-cs"/>
                        </a:rPr>
                        <a:t>√</a:t>
                      </a: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r>
                        <a:rPr kumimoji="0" lang="en-IN" sz="2800" b="1" i="0" u="none" strike="noStrike" kern="1200" cap="none" spc="0" normalizeH="0" baseline="0" noProof="0">
                          <a:ln>
                            <a:noFill/>
                          </a:ln>
                          <a:solidFill>
                            <a:prstClr val="black"/>
                          </a:solidFill>
                          <a:effectLst/>
                          <a:uLnTx/>
                          <a:uFillTx/>
                          <a:latin typeface="Calibri"/>
                          <a:ea typeface="+mn-ea"/>
                          <a:cs typeface="+mn-cs"/>
                        </a:rPr>
                        <a:t>√</a:t>
                      </a:r>
                      <a:endParaRPr kumimoji="0" lang="en-IN" sz="2800" b="1" i="0" u="none" strike="noStrike" kern="1200" cap="none" spc="0" normalizeH="0" baseline="0" noProof="0" dirty="0">
                        <a:ln>
                          <a:noFill/>
                        </a:ln>
                        <a:solidFill>
                          <a:prstClr val="black"/>
                        </a:solidFill>
                        <a:effectLst/>
                        <a:uLnTx/>
                        <a:uFillTx/>
                        <a:latin typeface="Calibri"/>
                        <a:ea typeface="+mn-ea"/>
                        <a:cs typeface="+mn-cs"/>
                      </a:endParaRPr>
                    </a:p>
                  </a:txBody>
                  <a:tcPr marL="68587" marR="68587" marT="0" marB="0" anchor="ctr"/>
                </a:tc>
                <a:tc>
                  <a:txBody>
                    <a:bodyPr/>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mn-ea"/>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mn-ea"/>
                          <a:cs typeface="+mn-cs"/>
                        </a:defRPr>
                      </a:lvl5pPr>
                    </a:lstStyle>
                    <a:p>
                      <a:pPr marL="0" marR="0" lvl="0" indent="0" algn="ctr" defTabSz="914400" rtl="0" eaLnBrk="1" fontAlgn="base" latinLnBrk="0" hangingPunct="1">
                        <a:lnSpc>
                          <a:spcPct val="115000"/>
                        </a:lnSpc>
                        <a:spcBef>
                          <a:spcPct val="0"/>
                        </a:spcBef>
                        <a:spcAft>
                          <a:spcPct val="0"/>
                        </a:spcAft>
                        <a:buClrTx/>
                        <a:buSzTx/>
                        <a:buFontTx/>
                        <a:buNone/>
                        <a:tabLst/>
                        <a:defRPr/>
                      </a:pPr>
                      <a:endParaRPr lang="en-IN" sz="2800" b="1" dirty="0">
                        <a:latin typeface="Times New Roman" panose="02020603050405020304" pitchFamily="18" charset="0"/>
                        <a:ea typeface="Times New Roman" panose="02020603050405020304" pitchFamily="18" charset="0"/>
                      </a:endParaRPr>
                    </a:p>
                  </a:txBody>
                  <a:tcPr marL="68587" marR="68587" marT="0" marB="0" anchor="ctr"/>
                </a:tc>
                <a:extLst>
                  <a:ext uri="{0D108BD9-81ED-4DB2-BD59-A6C34878D82A}">
                    <a16:rowId xmlns:a16="http://schemas.microsoft.com/office/drawing/2014/main" val="10007"/>
                  </a:ext>
                </a:extLst>
              </a:tr>
              <a:tr h="548740">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600" b="1" i="0" u="none" kern="1200" baseline="0" dirty="0">
                          <a:solidFill>
                            <a:schemeClr val="tx1"/>
                          </a:solidFill>
                          <a:latin typeface="Arial" panose="020B0604020202020204" pitchFamily="34" charset="0"/>
                          <a:ea typeface="+mn-ea"/>
                          <a:cs typeface="+mn-cs"/>
                        </a:rPr>
                        <a:t>Thesis and Poster Submission </a:t>
                      </a:r>
                    </a:p>
                  </a:txBody>
                  <a:tcPr marL="68587" marR="68587" marT="0" marB="0" anchor="ctr"/>
                </a:tc>
                <a:tc>
                  <a:txBody>
                    <a:bodyPr/>
                    <a:lstStyle/>
                    <a:p>
                      <a:pPr lvl="0" algn="ctr" eaLnBrk="1" hangingPunct="1">
                        <a:lnSpc>
                          <a:spcPct val="115000"/>
                        </a:lnSpc>
                        <a:buNone/>
                      </a:pPr>
                      <a:endParaRPr lang="en-US" sz="2800" b="1" dirty="0">
                        <a:latin typeface="Times New Roman" panose="02020603050405020304" pitchFamily="18" charset="0"/>
                        <a:ea typeface="Times New Roman" panose="02020603050405020304" pitchFamily="18" charset="0"/>
                      </a:endParaRPr>
                    </a:p>
                  </a:txBody>
                  <a:tcPr marL="68587" marR="68587" marT="0" marB="0" anchor="ctr"/>
                </a:tc>
                <a:tc>
                  <a:txBody>
                    <a:bodyPr/>
                    <a:lstStyle/>
                    <a:p>
                      <a:pPr lvl="0" algn="ctr" eaLnBrk="1" hangingPunct="1">
                        <a:lnSpc>
                          <a:spcPct val="115000"/>
                        </a:lnSpc>
                        <a:buNone/>
                      </a:pPr>
                      <a:endParaRPr lang="en-US" sz="2800" b="1" dirty="0">
                        <a:latin typeface="Times New Roman" panose="02020603050405020304" pitchFamily="18" charset="0"/>
                        <a:ea typeface="Times New Roman" panose="02020603050405020304" pitchFamily="18" charset="0"/>
                      </a:endParaRPr>
                    </a:p>
                  </a:txBody>
                  <a:tcPr marL="68587" marR="68587" marT="0" marB="0" anchor="ctr"/>
                </a:tc>
                <a:tc>
                  <a:txBody>
                    <a:bodyPr/>
                    <a:lstStyle/>
                    <a:p>
                      <a:pPr lvl="0" algn="ctr" eaLnBrk="1" hangingPunct="1">
                        <a:lnSpc>
                          <a:spcPct val="115000"/>
                        </a:lnSpc>
                        <a:buNone/>
                      </a:pPr>
                      <a:endParaRPr lang="en-US" sz="2800" b="1" dirty="0">
                        <a:latin typeface="Times New Roman" panose="02020603050405020304" pitchFamily="18" charset="0"/>
                        <a:ea typeface="Times New Roman" panose="02020603050405020304" pitchFamily="18" charset="0"/>
                      </a:endParaRPr>
                    </a:p>
                  </a:txBody>
                  <a:tcPr marL="68587" marR="68587" marT="0" marB="0" anchor="ctr"/>
                </a:tc>
                <a:tc>
                  <a:txBody>
                    <a:bodyPr/>
                    <a:lstStyle/>
                    <a:p>
                      <a:pPr marL="0" marR="0" lvl="0" indent="0" algn="ctr" defTabSz="914400" rtl="0" eaLnBrk="1" fontAlgn="base" latinLnBrk="0" hangingPunct="1">
                        <a:lnSpc>
                          <a:spcPct val="115000"/>
                        </a:lnSpc>
                        <a:spcBef>
                          <a:spcPct val="0"/>
                        </a:spcBef>
                        <a:spcAft>
                          <a:spcPct val="0"/>
                        </a:spcAft>
                        <a:buClrTx/>
                        <a:buSzTx/>
                        <a:buFontTx/>
                        <a:buNone/>
                        <a:tabLst/>
                        <a:defRPr/>
                      </a:pPr>
                      <a:r>
                        <a:rPr kumimoji="0" lang="en-IN" sz="2800" b="1" i="0" u="none" strike="noStrike" kern="1200" cap="none" spc="0" normalizeH="0" baseline="0" noProof="0" dirty="0">
                          <a:ln>
                            <a:noFill/>
                          </a:ln>
                          <a:solidFill>
                            <a:prstClr val="black"/>
                          </a:solidFill>
                          <a:effectLst/>
                          <a:uLnTx/>
                          <a:uFillTx/>
                          <a:latin typeface="Calibri"/>
                          <a:ea typeface="+mn-ea"/>
                          <a:cs typeface="+mn-cs"/>
                        </a:rPr>
                        <a:t>√</a:t>
                      </a:r>
                    </a:p>
                  </a:txBody>
                  <a:tcPr marL="68587" marR="68587" marT="0" marB="0" anchor="ctr"/>
                </a:tc>
                <a:tc>
                  <a:txBody>
                    <a:bodyPr/>
                    <a:lstStyle/>
                    <a:p>
                      <a:pPr marL="0" marR="0" lvl="0" indent="0" algn="ctr" defTabSz="914400" rtl="0" eaLnBrk="1" fontAlgn="base" latinLnBrk="0" hangingPunct="1">
                        <a:lnSpc>
                          <a:spcPct val="115000"/>
                        </a:lnSpc>
                        <a:spcBef>
                          <a:spcPct val="0"/>
                        </a:spcBef>
                        <a:spcAft>
                          <a:spcPct val="0"/>
                        </a:spcAft>
                        <a:buClrTx/>
                        <a:buSzTx/>
                        <a:buFontTx/>
                        <a:buNone/>
                        <a:tabLst/>
                        <a:defRPr/>
                      </a:pPr>
                      <a:r>
                        <a:rPr lang="en-IN" sz="2800" b="1" dirty="0"/>
                        <a:t>√</a:t>
                      </a:r>
                      <a:endParaRPr lang="en-IN" sz="2800" b="1" dirty="0">
                        <a:latin typeface="Times New Roman" panose="02020603050405020304" pitchFamily="18" charset="0"/>
                        <a:ea typeface="Times New Roman" panose="02020603050405020304" pitchFamily="18" charset="0"/>
                      </a:endParaRPr>
                    </a:p>
                  </a:txBody>
                  <a:tcPr marL="68587" marR="68587" marT="0" marB="0" anchor="ctr"/>
                </a:tc>
                <a:extLst>
                  <a:ext uri="{0D108BD9-81ED-4DB2-BD59-A6C34878D82A}">
                    <a16:rowId xmlns:a16="http://schemas.microsoft.com/office/drawing/2014/main" val="10008"/>
                  </a:ext>
                </a:extLst>
              </a:tr>
            </a:tbl>
          </a:graphicData>
        </a:graphic>
      </p:graphicFrame>
      <p:sp>
        <p:nvSpPr>
          <p:cNvPr id="14" name="Title 1"/>
          <p:cNvSpPr txBox="1"/>
          <p:nvPr/>
        </p:nvSpPr>
        <p:spPr bwMode="auto">
          <a:xfrm>
            <a:off x="0" y="0"/>
            <a:ext cx="12192000" cy="639763"/>
          </a:xfrm>
          <a:prstGeom prst="rect">
            <a:avLst/>
          </a:prstGeom>
          <a:solidFill>
            <a:srgbClr val="7030A0"/>
          </a:solidFill>
          <a:ln>
            <a:solidFill>
              <a:schemeClr val="tx1"/>
            </a:solidFill>
          </a:ln>
        </p:spPr>
        <p:txBody>
          <a:bodyPr anchor="ctr">
            <a:normAutofit fontScale="97500"/>
          </a:bodyP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Work – Plan </a:t>
            </a: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94965"/>
          <a:stretch/>
        </p:blipFill>
        <p:spPr>
          <a:xfrm>
            <a:off x="0" y="6512719"/>
            <a:ext cx="12192000" cy="345281"/>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p:nvPr/>
        </p:nvSpPr>
        <p:spPr>
          <a:xfrm>
            <a:off x="0" y="0"/>
            <a:ext cx="12192000" cy="457200"/>
          </a:xfrm>
          <a:prstGeom prst="rect">
            <a:avLst/>
          </a:prstGeom>
          <a:noFill/>
          <a:ln w="9525">
            <a:noFill/>
          </a:ln>
        </p:spPr>
        <p:txBody>
          <a:bodyPr wrap="none" anchor="ctr" anchorCtr="0">
            <a:spAutoFit/>
          </a:bodyPr>
          <a:lstStyle/>
          <a:p>
            <a:endParaRPr lang="en-IN" altLang="en-US" dirty="0">
              <a:latin typeface="Calibri" panose="020F0502020204030204" pitchFamily="34" charset="0"/>
              <a:ea typeface="Arial" panose="020B0604020202020204" pitchFamily="34" charset="0"/>
            </a:endParaRPr>
          </a:p>
        </p:txBody>
      </p:sp>
      <p:sp>
        <p:nvSpPr>
          <p:cNvPr id="13" name="Title 1"/>
          <p:cNvSpPr txBox="1"/>
          <p:nvPr/>
        </p:nvSpPr>
        <p:spPr bwMode="auto">
          <a:xfrm>
            <a:off x="0" y="0"/>
            <a:ext cx="12192000" cy="639763"/>
          </a:xfrm>
          <a:prstGeom prst="rect">
            <a:avLst/>
          </a:prstGeom>
          <a:solidFill>
            <a:srgbClr val="7030A0"/>
          </a:solidFill>
          <a:ln>
            <a:solidFill>
              <a:schemeClr val="tx1"/>
            </a:solidFill>
          </a:ln>
        </p:spPr>
        <p:txBody>
          <a:bodyPr anchor="ctr">
            <a:normAutofit fontScale="97500"/>
          </a:bodyP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References</a:t>
            </a:r>
          </a:p>
        </p:txBody>
      </p:sp>
      <p:sp>
        <p:nvSpPr>
          <p:cNvPr id="2" name="Rectangle 1"/>
          <p:cNvSpPr/>
          <p:nvPr/>
        </p:nvSpPr>
        <p:spPr>
          <a:xfrm>
            <a:off x="514985" y="965884"/>
            <a:ext cx="11145203" cy="369332"/>
          </a:xfrm>
          <a:prstGeom prst="rect">
            <a:avLst/>
          </a:prstGeom>
        </p:spPr>
        <p:txBody>
          <a:bodyPr wrap="square">
            <a:spAutoFit/>
          </a:bodyPr>
          <a:lstStyle/>
          <a:p>
            <a:pPr algn="just"/>
            <a:r>
              <a:rPr lang="en-US" dirty="0">
                <a:latin typeface="Times New Roman" panose="02020603050405020304" pitchFamily="18" charset="0"/>
                <a:cs typeface="Times New Roman" panose="02020603050405020304" pitchFamily="18" charset="0"/>
              </a:rPr>
              <a:t>.</a:t>
            </a:r>
          </a:p>
        </p:txBody>
      </p:sp>
      <p:pic>
        <p:nvPicPr>
          <p:cNvPr id="11" name="Picture 10"/>
          <p:cNvPicPr>
            <a:picLocks noChangeAspect="1"/>
          </p:cNvPicPr>
          <p:nvPr/>
        </p:nvPicPr>
        <p:blipFill rotWithShape="1">
          <a:blip r:embed="rId2" cstate="print">
            <a:extLst>
              <a:ext uri="{28A0092B-C50C-407E-A947-70E740481C1C}">
                <a14:useLocalDpi xmlns:a14="http://schemas.microsoft.com/office/drawing/2010/main" val="0"/>
              </a:ext>
            </a:extLst>
          </a:blip>
          <a:srcRect t="94965"/>
          <a:stretch/>
        </p:blipFill>
        <p:spPr>
          <a:xfrm>
            <a:off x="0" y="6512719"/>
            <a:ext cx="12192000" cy="345281"/>
          </a:xfrm>
          <a:prstGeom prst="rect">
            <a:avLst/>
          </a:prstGeom>
        </p:spPr>
      </p:pic>
      <p:sp>
        <p:nvSpPr>
          <p:cNvPr id="5" name="TextBox 4">
            <a:extLst>
              <a:ext uri="{FF2B5EF4-FFF2-40B4-BE49-F238E27FC236}">
                <a16:creationId xmlns:a16="http://schemas.microsoft.com/office/drawing/2014/main" id="{5129E32C-5CED-F019-8D00-5816E60AC482}"/>
              </a:ext>
            </a:extLst>
          </p:cNvPr>
          <p:cNvSpPr txBox="1"/>
          <p:nvPr/>
        </p:nvSpPr>
        <p:spPr>
          <a:xfrm>
            <a:off x="119271" y="805070"/>
            <a:ext cx="11787808" cy="5211683"/>
          </a:xfrm>
          <a:prstGeom prst="rect">
            <a:avLst/>
          </a:prstGeom>
          <a:noFill/>
        </p:spPr>
        <p:txBody>
          <a:bodyPr wrap="square">
            <a:spAutoFit/>
          </a:bodyPr>
          <a:lstStyle/>
          <a:p>
            <a:pPr marL="444500" lvl="0" indent="-285750" algn="just">
              <a:spcBef>
                <a:spcPts val="800"/>
              </a:spcBef>
              <a:spcAft>
                <a:spcPts val="0"/>
              </a:spcAft>
              <a:buSzPts val="1100"/>
              <a:buFont typeface="Arial" panose="020B0604020202020204" pitchFamily="34" charset="0"/>
              <a:buChar char="•"/>
            </a:pPr>
            <a:r>
              <a:rPr lang="en-GB" dirty="0" err="1">
                <a:solidFill>
                  <a:schemeClr val="dk1"/>
                </a:solidFill>
                <a:latin typeface="Times New Roman" panose="02020603050405020304" pitchFamily="18" charset="0"/>
                <a:cs typeface="Times New Roman" panose="02020603050405020304" pitchFamily="18" charset="0"/>
              </a:rPr>
              <a:t>Litoriya</a:t>
            </a:r>
            <a:r>
              <a:rPr lang="en-GB" dirty="0">
                <a:solidFill>
                  <a:schemeClr val="dk1"/>
                </a:solidFill>
                <a:latin typeface="Times New Roman" panose="02020603050405020304" pitchFamily="18" charset="0"/>
                <a:cs typeface="Times New Roman" panose="02020603050405020304" pitchFamily="18" charset="0"/>
              </a:rPr>
              <a:t>, Kailash Chandra Bandhu, Sanket Gupta, Ishika Rajawat, Hany </a:t>
            </a:r>
            <a:r>
              <a:rPr lang="en-GB" dirty="0" err="1">
                <a:solidFill>
                  <a:schemeClr val="dk1"/>
                </a:solidFill>
                <a:latin typeface="Times New Roman" panose="02020603050405020304" pitchFamily="18" charset="0"/>
                <a:cs typeface="Times New Roman" panose="02020603050405020304" pitchFamily="18" charset="0"/>
              </a:rPr>
              <a:t>Jagwani</a:t>
            </a:r>
            <a:r>
              <a:rPr lang="en-GB" dirty="0">
                <a:solidFill>
                  <a:schemeClr val="dk1"/>
                </a:solidFill>
                <a:latin typeface="Times New Roman" panose="02020603050405020304" pitchFamily="18" charset="0"/>
                <a:cs typeface="Times New Roman" panose="02020603050405020304" pitchFamily="18" charset="0"/>
              </a:rPr>
              <a:t>, Chirayu Yadav. </a:t>
            </a:r>
            <a:r>
              <a:rPr lang="en-GB" i="1" dirty="0">
                <a:solidFill>
                  <a:schemeClr val="dk1"/>
                </a:solidFill>
                <a:latin typeface="Times New Roman" panose="02020603050405020304" pitchFamily="18" charset="0"/>
                <a:cs typeface="Times New Roman" panose="02020603050405020304" pitchFamily="18" charset="0"/>
              </a:rPr>
              <a:t>Implementing Visual Assistant using YOLO and SSD for Visually-Impaired Persons.</a:t>
            </a:r>
            <a:r>
              <a:rPr lang="en-GB" dirty="0">
                <a:solidFill>
                  <a:schemeClr val="dk1"/>
                </a:solidFill>
                <a:latin typeface="Times New Roman" panose="02020603050405020304" pitchFamily="18" charset="0"/>
                <a:cs typeface="Times New Roman" panose="02020603050405020304" pitchFamily="18" charset="0"/>
              </a:rPr>
              <a:t> Journal of Automation, Mobile Robotics and Intelligent Systems, Vol. 17, Issue 4/2023, pp. 79–87, 2024.</a:t>
            </a:r>
            <a:r>
              <a:rPr lang="en-GB" dirty="0">
                <a:solidFill>
                  <a:schemeClr val="dk1"/>
                </a:solidFill>
                <a:uFill>
                  <a:noFill/>
                </a:u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val="tx"/>
                    </a:ext>
                  </a:extLst>
                </a:hlinkClick>
              </a:rPr>
              <a:t> </a:t>
            </a:r>
            <a:r>
              <a:rPr lang="en-GB" u="sng" dirty="0">
                <a:solidFill>
                  <a:schemeClr val="hlink"/>
                </a:solidFill>
                <a:latin typeface="Times New Roman" panose="02020603050405020304" pitchFamily="18" charset="0"/>
                <a:cs typeface="Times New Roman" panose="02020603050405020304" pitchFamily="18" charset="0"/>
              </a:rPr>
              <a:t>DOI:10.14313/JAMRIS/42023/33</a:t>
            </a:r>
          </a:p>
          <a:p>
            <a:pPr marL="444500" lvl="0" indent="-285750" algn="just">
              <a:spcBef>
                <a:spcPts val="800"/>
              </a:spcBef>
              <a:spcAft>
                <a:spcPts val="0"/>
              </a:spcAft>
              <a:buSzPts val="1100"/>
              <a:buFont typeface="Arial" panose="020B0604020202020204" pitchFamily="34" charset="0"/>
              <a:buChar char="•"/>
            </a:pPr>
            <a:endParaRPr lang="en-GB" u="sng" dirty="0">
              <a:solidFill>
                <a:schemeClr val="hlink"/>
              </a:solidFill>
              <a:latin typeface="Times New Roman" panose="02020603050405020304" pitchFamily="18" charset="0"/>
              <a:cs typeface="Times New Roman" panose="02020603050405020304" pitchFamily="18" charset="0"/>
            </a:endParaRPr>
          </a:p>
          <a:p>
            <a:pPr marL="444500" lvl="0" indent="-285750" algn="just">
              <a:spcBef>
                <a:spcPts val="800"/>
              </a:spcBef>
              <a:spcAft>
                <a:spcPts val="0"/>
              </a:spcAft>
              <a:buSzPts val="1100"/>
              <a:buFont typeface="Arial" panose="020B0604020202020204" pitchFamily="34" charset="0"/>
              <a:buChar char="•"/>
            </a:pPr>
            <a:r>
              <a:rPr lang="en-GB" dirty="0">
                <a:solidFill>
                  <a:schemeClr val="dk1"/>
                </a:solidFill>
                <a:latin typeface="Times New Roman" panose="02020603050405020304" pitchFamily="18" charset="0"/>
                <a:cs typeface="Times New Roman" panose="02020603050405020304" pitchFamily="18" charset="0"/>
              </a:rPr>
              <a:t>Changchun University Researchers. </a:t>
            </a:r>
            <a:r>
              <a:rPr lang="en-GB" i="1" dirty="0">
                <a:solidFill>
                  <a:schemeClr val="dk1"/>
                </a:solidFill>
                <a:latin typeface="Times New Roman" panose="02020603050405020304" pitchFamily="18" charset="0"/>
                <a:cs typeface="Times New Roman" panose="02020603050405020304" pitchFamily="18" charset="0"/>
              </a:rPr>
              <a:t>YOLO‑OD: Obstacle Detection for Visually Impaired Navigation Assistance.</a:t>
            </a:r>
            <a:r>
              <a:rPr lang="en-GB" dirty="0">
                <a:solidFill>
                  <a:schemeClr val="dk1"/>
                </a:solidFill>
                <a:latin typeface="Times New Roman" panose="02020603050405020304" pitchFamily="18" charset="0"/>
                <a:cs typeface="Times New Roman" panose="02020603050405020304" pitchFamily="18" charset="0"/>
              </a:rPr>
              <a:t> Sensors, Vol. 24(23), Article no. 7621, 2024. </a:t>
            </a:r>
            <a:r>
              <a:rPr lang="en-GB" u="sng" dirty="0">
                <a:solidFill>
                  <a:schemeClr val="hlink"/>
                </a:solidFill>
                <a:latin typeface="Times New Roman" panose="02020603050405020304" pitchFamily="18" charset="0"/>
                <a:cs typeface="Times New Roman" panose="02020603050405020304" pitchFamily="18" charset="0"/>
                <a:hlinkClick r:id="rId4"/>
              </a:rPr>
              <a:t>DOI: 10.3390/s24237621</a:t>
            </a:r>
            <a:br>
              <a:rPr lang="en-GB" u="sng" dirty="0">
                <a:solidFill>
                  <a:schemeClr val="hlink"/>
                </a:solidFill>
                <a:latin typeface="Times New Roman" panose="02020603050405020304" pitchFamily="18" charset="0"/>
                <a:cs typeface="Times New Roman" panose="02020603050405020304" pitchFamily="18" charset="0"/>
                <a:hlinkClick r:id="rId4"/>
              </a:rPr>
            </a:br>
            <a:endParaRPr lang="en-GB" u="sng" dirty="0">
              <a:solidFill>
                <a:schemeClr val="hlink"/>
              </a:solidFill>
              <a:latin typeface="Times New Roman" panose="02020603050405020304" pitchFamily="18" charset="0"/>
              <a:cs typeface="Times New Roman" panose="02020603050405020304" pitchFamily="18" charset="0"/>
            </a:endParaRPr>
          </a:p>
          <a:p>
            <a:pPr marL="444500" lvl="0" indent="-285750" algn="just">
              <a:spcBef>
                <a:spcPts val="800"/>
              </a:spcBef>
              <a:spcAft>
                <a:spcPts val="0"/>
              </a:spcAft>
              <a:buSzPts val="1100"/>
              <a:buFont typeface="Arial" panose="020B0604020202020204" pitchFamily="34" charset="0"/>
              <a:buChar char="•"/>
            </a:pPr>
            <a:r>
              <a:rPr lang="en-GB" dirty="0">
                <a:solidFill>
                  <a:schemeClr val="dk1"/>
                </a:solidFill>
                <a:latin typeface="Times New Roman" panose="02020603050405020304" pitchFamily="18" charset="0"/>
                <a:cs typeface="Times New Roman" panose="02020603050405020304" pitchFamily="18" charset="0"/>
              </a:rPr>
              <a:t>Rashmi BN, R. Guru, Anusuya MA. </a:t>
            </a:r>
            <a:r>
              <a:rPr lang="en-GB" i="1" dirty="0">
                <a:solidFill>
                  <a:schemeClr val="dk1"/>
                </a:solidFill>
                <a:latin typeface="Times New Roman" panose="02020603050405020304" pitchFamily="18" charset="0"/>
                <a:cs typeface="Times New Roman" panose="02020603050405020304" pitchFamily="18" charset="0"/>
              </a:rPr>
              <a:t>Small Object Detection for Indoor Assistance to the Blind using YOLO NAS Small and Super Gradients.</a:t>
            </a:r>
            <a:r>
              <a:rPr lang="en-GB" dirty="0">
                <a:solidFill>
                  <a:schemeClr val="dk1"/>
                </a:solidFill>
                <a:latin typeface="Times New Roman" panose="02020603050405020304" pitchFamily="18" charset="0"/>
                <a:cs typeface="Times New Roman" panose="02020603050405020304" pitchFamily="18" charset="0"/>
              </a:rPr>
              <a:t> </a:t>
            </a:r>
            <a:r>
              <a:rPr lang="en-GB" dirty="0" err="1">
                <a:solidFill>
                  <a:schemeClr val="dk1"/>
                </a:solidFill>
                <a:latin typeface="Times New Roman" panose="02020603050405020304" pitchFamily="18" charset="0"/>
                <a:cs typeface="Times New Roman" panose="02020603050405020304" pitchFamily="18" charset="0"/>
              </a:rPr>
              <a:t>arXiv</a:t>
            </a:r>
            <a:r>
              <a:rPr lang="en-GB" dirty="0">
                <a:solidFill>
                  <a:schemeClr val="dk1"/>
                </a:solidFill>
                <a:latin typeface="Times New Roman" panose="02020603050405020304" pitchFamily="18" charset="0"/>
                <a:cs typeface="Times New Roman" panose="02020603050405020304" pitchFamily="18" charset="0"/>
              </a:rPr>
              <a:t> preprint, 2024.</a:t>
            </a:r>
            <a:r>
              <a:rPr lang="en-GB" dirty="0">
                <a:solidFill>
                  <a:schemeClr val="dk1"/>
                </a:solidFill>
                <a:uFill>
                  <a:noFill/>
                </a:u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 </a:t>
            </a:r>
            <a:r>
              <a:rPr lang="en-GB" u="sng" dirty="0">
                <a:solidFill>
                  <a:schemeClr val="hlink"/>
                </a:solidFill>
                <a:latin typeface="Times New Roman" panose="02020603050405020304" pitchFamily="18" charset="0"/>
                <a:cs typeface="Times New Roman" panose="02020603050405020304" pitchFamily="18" charset="0"/>
                <a:hlinkClick r:id="rId5"/>
              </a:rPr>
              <a:t>arXiv:2409.07469</a:t>
            </a:r>
            <a:br>
              <a:rPr lang="en-GB" u="sng" dirty="0">
                <a:solidFill>
                  <a:schemeClr val="hlink"/>
                </a:solidFill>
                <a:latin typeface="Times New Roman" panose="02020603050405020304" pitchFamily="18" charset="0"/>
                <a:cs typeface="Times New Roman" panose="02020603050405020304" pitchFamily="18" charset="0"/>
                <a:hlinkClick r:id="rId5"/>
              </a:rPr>
            </a:br>
            <a:endParaRPr lang="en-GB" u="sng" dirty="0">
              <a:solidFill>
                <a:schemeClr val="hlink"/>
              </a:solidFill>
              <a:latin typeface="Times New Roman" panose="02020603050405020304" pitchFamily="18" charset="0"/>
              <a:cs typeface="Times New Roman" panose="02020603050405020304" pitchFamily="18" charset="0"/>
            </a:endParaRPr>
          </a:p>
          <a:p>
            <a:pPr marL="444500" lvl="0" indent="-285750" algn="just">
              <a:spcBef>
                <a:spcPts val="0"/>
              </a:spcBef>
              <a:spcAft>
                <a:spcPts val="0"/>
              </a:spcAft>
              <a:buSzPts val="1100"/>
              <a:buFont typeface="Arial" panose="020B0604020202020204" pitchFamily="34" charset="0"/>
              <a:buChar char="•"/>
            </a:pPr>
            <a:r>
              <a:rPr lang="en-GB" dirty="0">
                <a:solidFill>
                  <a:schemeClr val="dk1"/>
                </a:solidFill>
                <a:latin typeface="Times New Roman" panose="02020603050405020304" pitchFamily="18" charset="0"/>
                <a:cs typeface="Times New Roman" panose="02020603050405020304" pitchFamily="18" charset="0"/>
              </a:rPr>
              <a:t>Pramod Kumar Sagar, Anant Mishra, Akhilendra Mishra. </a:t>
            </a:r>
            <a:r>
              <a:rPr lang="en-GB" i="1" dirty="0">
                <a:solidFill>
                  <a:schemeClr val="dk1"/>
                </a:solidFill>
                <a:latin typeface="Times New Roman" panose="02020603050405020304" pitchFamily="18" charset="0"/>
                <a:cs typeface="Times New Roman" panose="02020603050405020304" pitchFamily="18" charset="0"/>
              </a:rPr>
              <a:t>Object Detection for Blind Person.</a:t>
            </a:r>
            <a:r>
              <a:rPr lang="en-GB" dirty="0">
                <a:solidFill>
                  <a:schemeClr val="dk1"/>
                </a:solidFill>
                <a:latin typeface="Times New Roman" panose="02020603050405020304" pitchFamily="18" charset="0"/>
                <a:cs typeface="Times New Roman" panose="02020603050405020304" pitchFamily="18" charset="0"/>
              </a:rPr>
              <a:t> International Journal of Modern Developments in Engineering and Science (IJMDES), Vol. 4, No. 5, pp. 15–18, 2025.</a:t>
            </a:r>
            <a:r>
              <a:rPr lang="en-GB" dirty="0">
                <a:solidFill>
                  <a:schemeClr val="dk1"/>
                </a:solidFill>
                <a:uFill>
                  <a:noFill/>
                </a:u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 </a:t>
            </a:r>
            <a:r>
              <a:rPr lang="en-GB" u="sng" dirty="0">
                <a:solidFill>
                  <a:schemeClr val="hlink"/>
                </a:solidFill>
                <a:latin typeface="Times New Roman" panose="02020603050405020304" pitchFamily="18" charset="0"/>
                <a:cs typeface="Times New Roman" panose="02020603050405020304" pitchFamily="18" charset="0"/>
                <a:hlinkClick r:id="rId6"/>
              </a:rPr>
              <a:t>Link</a:t>
            </a:r>
            <a:br>
              <a:rPr lang="en-GB" u="sng" dirty="0">
                <a:solidFill>
                  <a:schemeClr val="hlink"/>
                </a:solidFill>
                <a:latin typeface="Times New Roman" panose="02020603050405020304" pitchFamily="18" charset="0"/>
                <a:cs typeface="Times New Roman" panose="02020603050405020304" pitchFamily="18" charset="0"/>
                <a:hlinkClick r:id="rId6"/>
              </a:rPr>
            </a:br>
            <a:endParaRPr lang="en-GB" u="sng" dirty="0">
              <a:solidFill>
                <a:schemeClr val="hlink"/>
              </a:solidFill>
              <a:latin typeface="Times New Roman" panose="02020603050405020304" pitchFamily="18" charset="0"/>
              <a:cs typeface="Times New Roman" panose="02020603050405020304" pitchFamily="18" charset="0"/>
            </a:endParaRPr>
          </a:p>
          <a:p>
            <a:pPr marL="444500" lvl="0" indent="-285750" algn="just">
              <a:spcBef>
                <a:spcPts val="0"/>
              </a:spcBef>
              <a:spcAft>
                <a:spcPts val="0"/>
              </a:spcAft>
              <a:buSzPts val="1100"/>
              <a:buFont typeface="Arial" panose="020B0604020202020204" pitchFamily="34" charset="0"/>
              <a:buChar char="•"/>
            </a:pPr>
            <a:r>
              <a:rPr lang="en-GB" dirty="0">
                <a:solidFill>
                  <a:schemeClr val="dk1"/>
                </a:solidFill>
                <a:latin typeface="Times New Roman" panose="02020603050405020304" pitchFamily="18" charset="0"/>
                <a:cs typeface="Times New Roman" panose="02020603050405020304" pitchFamily="18" charset="0"/>
              </a:rPr>
              <a:t>Abijith R. Nair &amp; Sunitha S. Nair. </a:t>
            </a:r>
            <a:r>
              <a:rPr lang="en-GB" i="1" dirty="0">
                <a:solidFill>
                  <a:schemeClr val="dk1"/>
                </a:solidFill>
                <a:latin typeface="Times New Roman" panose="02020603050405020304" pitchFamily="18" charset="0"/>
                <a:cs typeface="Times New Roman" panose="02020603050405020304" pitchFamily="18" charset="0"/>
              </a:rPr>
              <a:t>A Real‑Time Object Detection System for Assistive Navigation in the Visually Impaired.</a:t>
            </a:r>
            <a:r>
              <a:rPr lang="en-GB" dirty="0">
                <a:solidFill>
                  <a:schemeClr val="dk1"/>
                </a:solidFill>
                <a:latin typeface="Times New Roman" panose="02020603050405020304" pitchFamily="18" charset="0"/>
                <a:cs typeface="Times New Roman" panose="02020603050405020304" pitchFamily="18" charset="0"/>
              </a:rPr>
              <a:t> International Journal of Innovative Research in Electrical, Electronics, Instrumentation and Control Engineering (IJIREEICE), 2025.</a:t>
            </a:r>
            <a:r>
              <a:rPr lang="en-GB" dirty="0">
                <a:solidFill>
                  <a:schemeClr val="dk1"/>
                </a:solidFill>
                <a:uFill>
                  <a:noFill/>
                </a:u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 </a:t>
            </a:r>
            <a:r>
              <a:rPr lang="en-GB" u="sng" dirty="0">
                <a:solidFill>
                  <a:schemeClr val="hlink"/>
                </a:solidFill>
                <a:latin typeface="Times New Roman" panose="02020603050405020304" pitchFamily="18" charset="0"/>
                <a:cs typeface="Times New Roman" panose="02020603050405020304" pitchFamily="18" charset="0"/>
                <a:hlinkClick r:id="rId7"/>
              </a:rPr>
              <a:t>DOI: 10.17148/IJIREEICE.2025.13807</a:t>
            </a:r>
            <a:endParaRPr lang="en-GB" u="sng" dirty="0">
              <a:solidFill>
                <a:schemeClr val="hlink"/>
              </a:solidFill>
              <a:latin typeface="Times New Roman" panose="02020603050405020304" pitchFamily="18" charset="0"/>
              <a:cs typeface="Times New Roman" panose="02020603050405020304" pitchFamily="18" charset="0"/>
            </a:endParaRPr>
          </a:p>
          <a:p>
            <a:pPr marL="444500" lvl="0" indent="-285750" algn="just" rtl="0">
              <a:spcBef>
                <a:spcPts val="800"/>
              </a:spcBef>
              <a:spcAft>
                <a:spcPts val="0"/>
              </a:spcAft>
              <a:buSzPts val="1100"/>
              <a:buFont typeface="Arial" panose="020B0604020202020204" pitchFamily="34" charset="0"/>
              <a:buChar char="•"/>
            </a:pPr>
            <a:endParaRPr lang="en-GB" sz="1800" u="sng" dirty="0">
              <a:solidFill>
                <a:schemeClr val="hlink"/>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p:cNvSpPr/>
          <p:nvPr/>
        </p:nvSpPr>
        <p:spPr>
          <a:xfrm>
            <a:off x="0" y="0"/>
            <a:ext cx="12192000" cy="457200"/>
          </a:xfrm>
          <a:prstGeom prst="rect">
            <a:avLst/>
          </a:prstGeom>
          <a:noFill/>
          <a:ln w="9525">
            <a:noFill/>
          </a:ln>
        </p:spPr>
        <p:txBody>
          <a:bodyPr wrap="none" anchor="ctr" anchorCtr="0">
            <a:spAutoFit/>
          </a:bodyPr>
          <a:lstStyle/>
          <a:p>
            <a:endParaRPr lang="en-IN" altLang="en-US" dirty="0">
              <a:latin typeface="Calibri" panose="020F0502020204030204" pitchFamily="34" charset="0"/>
              <a:ea typeface="Arial" panose="020B0604020202020204" pitchFamily="34" charset="0"/>
            </a:endParaRPr>
          </a:p>
        </p:txBody>
      </p:sp>
      <p:sp>
        <p:nvSpPr>
          <p:cNvPr id="13314" name="Title 1"/>
          <p:cNvSpPr txBox="1"/>
          <p:nvPr/>
        </p:nvSpPr>
        <p:spPr>
          <a:xfrm>
            <a:off x="2251075" y="1069975"/>
            <a:ext cx="7239000" cy="908050"/>
          </a:xfrm>
          <a:prstGeom prst="rect">
            <a:avLst/>
          </a:prstGeom>
          <a:noFill/>
          <a:ln w="9525">
            <a:noFill/>
          </a:ln>
        </p:spPr>
        <p:txBody>
          <a:bodyPr anchor="b" anchorCtr="0"/>
          <a:lstStyle/>
          <a:p>
            <a:pPr algn="ctr">
              <a:lnSpc>
                <a:spcPct val="90000"/>
              </a:lnSpc>
            </a:pPr>
            <a:endParaRPr lang="en-US" altLang="en-US" sz="3900" dirty="0">
              <a:solidFill>
                <a:srgbClr val="525252"/>
              </a:solidFill>
              <a:latin typeface="Times New Roman" panose="02020603050405020304" pitchFamily="18" charset="0"/>
              <a:ea typeface="Times New Roman" panose="02020603050405020304" pitchFamily="18" charset="0"/>
            </a:endParaRPr>
          </a:p>
        </p:txBody>
      </p:sp>
      <p:sp>
        <p:nvSpPr>
          <p:cNvPr id="9" name="Rectangle 8"/>
          <p:cNvSpPr/>
          <p:nvPr/>
        </p:nvSpPr>
        <p:spPr>
          <a:xfrm>
            <a:off x="1766888" y="1978025"/>
            <a:ext cx="8207375" cy="1862138"/>
          </a:xfrm>
          <a:prstGeom prst="rect">
            <a:avLst/>
          </a:prstGeom>
        </p:spPr>
        <p:txBody>
          <a:bodyPr>
            <a:spAutoFit/>
          </a:bodyPr>
          <a:lstStyle/>
          <a:p>
            <a:pPr marL="0" marR="0" lvl="0" indent="0" algn="ctr" defTabSz="914400" rtl="0" eaLnBrk="0" fontAlgn="auto" latinLnBrk="0" hangingPunct="0">
              <a:lnSpc>
                <a:spcPct val="100000"/>
              </a:lnSpc>
              <a:spcBef>
                <a:spcPts val="0"/>
              </a:spcBef>
              <a:spcAft>
                <a:spcPts val="0"/>
              </a:spcAft>
              <a:buClrTx/>
              <a:buSzTx/>
              <a:buFontTx/>
              <a:buNone/>
              <a:defRPr/>
            </a:pPr>
            <a:r>
              <a:rPr kumimoji="0" lang="en-US" sz="11500" b="1" i="1" u="none" strike="noStrike" kern="1200" cap="none" spc="0" normalizeH="0" baseline="0" noProof="0" dirty="0">
                <a:ln w="3175"/>
                <a:solidFill>
                  <a:schemeClr val="tx1">
                    <a:lumMod val="85000"/>
                    <a:lumOff val="15000"/>
                  </a:schemeClr>
                </a:solidFill>
                <a:effectLst>
                  <a:outerShdw blurRad="50800" dist="39000" dir="5460000" algn="tl">
                    <a:srgbClr val="000000">
                      <a:alpha val="38000"/>
                    </a:srgbClr>
                  </a:outerShdw>
                </a:effectLst>
                <a:uLnTx/>
                <a:uFillTx/>
                <a:latin typeface="Bodoni MT" panose="02070603080606020203" pitchFamily="18" charset="0"/>
                <a:ea typeface="+mn-ea"/>
                <a:cs typeface="+mn-cs"/>
              </a:rPr>
              <a:t>Thank you !</a:t>
            </a:r>
            <a:endParaRPr kumimoji="0" lang="en-IN" sz="11500" b="1" i="1" u="none" strike="noStrike" kern="1200" cap="none" spc="0" normalizeH="0" baseline="0" noProof="0" dirty="0">
              <a:ln w="3175"/>
              <a:solidFill>
                <a:schemeClr val="tx1">
                  <a:lumMod val="85000"/>
                  <a:lumOff val="15000"/>
                </a:schemeClr>
              </a:solidFill>
              <a:effectLst>
                <a:outerShdw blurRad="50800" dist="39000" dir="5460000" algn="tl">
                  <a:srgbClr val="000000">
                    <a:alpha val="38000"/>
                  </a:srgbClr>
                </a:outerShdw>
              </a:effectLst>
              <a:uLnTx/>
              <a:uFillTx/>
              <a:latin typeface="Bodoni MT" panose="02070603080606020203" pitchFamily="18" charset="0"/>
              <a:ea typeface="+mn-ea"/>
              <a:cs typeface="+mn-cs"/>
            </a:endParaRP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94965"/>
          <a:stretch/>
        </p:blipFill>
        <p:spPr>
          <a:xfrm>
            <a:off x="0" y="6512719"/>
            <a:ext cx="12192000" cy="345281"/>
          </a:xfrm>
          <a:prstGeom prst="rect">
            <a:avLst/>
          </a:prstGeom>
        </p:spPr>
      </p:pic>
      <p:sp>
        <p:nvSpPr>
          <p:cNvPr id="7" name="Text Box 2"/>
          <p:cNvSpPr txBox="1">
            <a:spLocks noChangeArrowheads="1"/>
          </p:cNvSpPr>
          <p:nvPr/>
        </p:nvSpPr>
        <p:spPr bwMode="auto">
          <a:xfrm>
            <a:off x="2045335" y="6261102"/>
            <a:ext cx="4907280" cy="281305"/>
          </a:xfrm>
          <a:prstGeom prst="rect">
            <a:avLst/>
          </a:prstGeom>
          <a:solidFill>
            <a:srgbClr val="FFFFFF"/>
          </a:solidFill>
          <a:ln w="9525">
            <a:noFill/>
            <a:miter lim="800000"/>
            <a:headEnd/>
            <a:tailEnd/>
          </a:ln>
        </p:spPr>
        <p:txBody>
          <a:bodyPr rot="0" vert="horz" wrap="square" lIns="91440" tIns="45720" rIns="91440" bIns="45720" anchor="t" anchorCtr="0">
            <a:noAutofit/>
          </a:bodyPr>
          <a:lstStyle/>
          <a:p>
            <a:pPr>
              <a:lnSpc>
                <a:spcPct val="107000"/>
              </a:lnSpc>
              <a:spcAft>
                <a:spcPts val="800"/>
              </a:spcAft>
            </a:pPr>
            <a:r>
              <a:rPr lang="en-IN"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Nagpur</a:t>
            </a:r>
            <a:r>
              <a:rPr lang="en-IN" sz="1400" b="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IN"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Pune </a:t>
            </a:r>
            <a:r>
              <a:rPr lang="en-IN" sz="1400" b="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t>
            </a:r>
            <a:r>
              <a:rPr lang="en-IN"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IN" sz="14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Jalgaon</a:t>
            </a:r>
            <a:r>
              <a:rPr lang="en-IN"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IN" sz="1400" b="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t>
            </a:r>
            <a:r>
              <a:rPr lang="en-IN"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Amravati </a:t>
            </a:r>
            <a:r>
              <a:rPr lang="en-IN" sz="1400" b="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t>
            </a:r>
            <a:r>
              <a:rPr lang="en-IN"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IN" sz="14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Pandhurna</a:t>
            </a:r>
            <a:r>
              <a:rPr lang="en-IN"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IN" sz="1400" b="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IN" sz="14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Bhandara</a:t>
            </a:r>
            <a:r>
              <a:rPr lang="en-IN" sz="14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IN" sz="1400" dirty="0">
                <a:effectLst/>
                <a:latin typeface="Calibri" panose="020F0502020204030204" pitchFamily="34" charset="0"/>
                <a:ea typeface="Calibri" panose="020F0502020204030204" pitchFamily="34" charset="0"/>
                <a:cs typeface="Times New Roman" panose="02020603050405020304" pitchFamily="18" charset="0"/>
              </a:rPr>
              <a:t> </a:t>
            </a:r>
          </a:p>
        </p:txBody>
      </p:sp>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85408" y="5610859"/>
            <a:ext cx="1874520" cy="901860"/>
          </a:xfrm>
          <a:prstGeom prst="rect">
            <a:avLst/>
          </a:prstGeom>
          <a:noFill/>
          <a:ln>
            <a:noFill/>
          </a:ln>
        </p:spPr>
      </p:pic>
      <p:pic>
        <p:nvPicPr>
          <p:cNvPr id="10" name="Picture 9" descr="C:\Users\Roshan_Dir_SP\AppData\Local\Packages\Microsoft.Windows.Photos_8wekyb3d8bbwe\TempState\ShareServiceTempFolder\GHRCEM Nagpur.jpe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860280" y="17464"/>
            <a:ext cx="2331720" cy="150653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7"/>
          <p:cNvSpPr/>
          <p:nvPr/>
        </p:nvSpPr>
        <p:spPr>
          <a:xfrm>
            <a:off x="0" y="0"/>
            <a:ext cx="12192000" cy="457200"/>
          </a:xfrm>
          <a:prstGeom prst="rect">
            <a:avLst/>
          </a:prstGeom>
          <a:noFill/>
          <a:ln w="9525">
            <a:noFill/>
          </a:ln>
        </p:spPr>
        <p:txBody>
          <a:bodyPr wrap="none" anchor="ctr" anchorCtr="0">
            <a:spAutoFit/>
          </a:bodyPr>
          <a:lstStyle/>
          <a:p>
            <a:endParaRPr lang="en-IN" altLang="en-US" dirty="0">
              <a:latin typeface="Calibri" panose="020F0502020204030204" pitchFamily="34" charset="0"/>
              <a:ea typeface="Arial" panose="020B0604020202020204" pitchFamily="34" charset="0"/>
            </a:endParaRPr>
          </a:p>
        </p:txBody>
      </p:sp>
      <p:sp>
        <p:nvSpPr>
          <p:cNvPr id="5122" name="TextBox 1"/>
          <p:cNvSpPr txBox="1"/>
          <p:nvPr/>
        </p:nvSpPr>
        <p:spPr>
          <a:xfrm>
            <a:off x="127323" y="639763"/>
            <a:ext cx="6412374" cy="4801314"/>
          </a:xfrm>
          <a:prstGeom prst="rect">
            <a:avLst/>
          </a:prstGeom>
          <a:noFill/>
          <a:ln w="9525">
            <a:noFill/>
          </a:ln>
        </p:spPr>
        <p:txBody>
          <a:bodyPr wrap="square" anchor="t" anchorCtr="0">
            <a:spAutoFit/>
          </a:bodyPr>
          <a:lstStyle/>
          <a:p>
            <a:pPr marL="285750" indent="-285750" eaLnBrk="0" hangingPunct="0">
              <a:buFont typeface="Arial" panose="020B0604020202020204" pitchFamily="34" charset="0"/>
              <a:buChar char="•"/>
            </a:pPr>
            <a:r>
              <a:rPr lang="en-US" altLang="en-US" dirty="0">
                <a:latin typeface="Times New Roman" panose="02020603050405020304" pitchFamily="18" charset="0"/>
                <a:ea typeface="Times New Roman" panose="02020603050405020304" pitchFamily="18" charset="0"/>
              </a:rPr>
              <a:t>Visual impairment is one of the major challenges that affects millions of people worldwide, limiting their independence and mobility in daily life.</a:t>
            </a:r>
          </a:p>
          <a:p>
            <a:pPr marL="285750" indent="-285750" eaLnBrk="0" hangingPunct="0">
              <a:buFont typeface="Arial" panose="020B0604020202020204" pitchFamily="34" charset="0"/>
              <a:buChar char="•"/>
            </a:pPr>
            <a:endParaRPr lang="en-US" altLang="en-US" dirty="0">
              <a:latin typeface="Times New Roman" panose="02020603050405020304" pitchFamily="18" charset="0"/>
              <a:ea typeface="Times New Roman" panose="02020603050405020304" pitchFamily="18" charset="0"/>
            </a:endParaRPr>
          </a:p>
          <a:p>
            <a:pPr marL="285750" indent="-285750" eaLnBrk="0" hangingPunct="0">
              <a:buFont typeface="Arial" panose="020B0604020202020204" pitchFamily="34" charset="0"/>
              <a:buChar char="•"/>
            </a:pPr>
            <a:r>
              <a:rPr lang="en-US" altLang="en-US" dirty="0">
                <a:latin typeface="Times New Roman" panose="02020603050405020304" pitchFamily="18" charset="0"/>
                <a:ea typeface="Times New Roman" panose="02020603050405020304" pitchFamily="18" charset="0"/>
              </a:rPr>
              <a:t> A Visual Assistive System is designed to support visually impaired individuals by using modern technologies such as sensors, cameras, and microcontrollers to detect obstacles and provide feedback in the form of sound, vibration, or speech.</a:t>
            </a:r>
          </a:p>
          <a:p>
            <a:pPr marL="285750" indent="-285750" eaLnBrk="0" hangingPunct="0">
              <a:buFont typeface="Arial" panose="020B0604020202020204" pitchFamily="34" charset="0"/>
              <a:buChar char="•"/>
            </a:pPr>
            <a:endParaRPr lang="en-US" altLang="en-US" dirty="0">
              <a:latin typeface="Times New Roman" panose="02020603050405020304" pitchFamily="18" charset="0"/>
              <a:ea typeface="Times New Roman" panose="02020603050405020304" pitchFamily="18" charset="0"/>
            </a:endParaRPr>
          </a:p>
          <a:p>
            <a:pPr marL="285750" indent="-285750" eaLnBrk="0" hangingPunct="0">
              <a:buFont typeface="Arial" panose="020B0604020202020204" pitchFamily="34" charset="0"/>
              <a:buChar char="•"/>
            </a:pPr>
            <a:r>
              <a:rPr lang="en-US" altLang="en-US" dirty="0">
                <a:latin typeface="Times New Roman" panose="02020603050405020304" pitchFamily="18" charset="0"/>
                <a:ea typeface="Times New Roman" panose="02020603050405020304" pitchFamily="18" charset="0"/>
              </a:rPr>
              <a:t>This system acts as a guiding tool, helping the user navigate safely in different environments and reducing their dependence on others.</a:t>
            </a:r>
          </a:p>
          <a:p>
            <a:pPr marL="285750" indent="-285750" eaLnBrk="0" hangingPunct="0">
              <a:buFont typeface="Arial" panose="020B0604020202020204" pitchFamily="34" charset="0"/>
              <a:buChar char="•"/>
            </a:pPr>
            <a:endParaRPr lang="en-US" altLang="en-US" dirty="0">
              <a:latin typeface="Times New Roman" panose="02020603050405020304" pitchFamily="18" charset="0"/>
              <a:ea typeface="Times New Roman" panose="02020603050405020304" pitchFamily="18" charset="0"/>
            </a:endParaRPr>
          </a:p>
          <a:p>
            <a:pPr marL="285750" indent="-285750" eaLnBrk="0" hangingPunct="0">
              <a:buFont typeface="Arial" panose="020B0604020202020204" pitchFamily="34" charset="0"/>
              <a:buChar char="•"/>
            </a:pPr>
            <a:r>
              <a:rPr lang="en-US" altLang="en-US" dirty="0">
                <a:latin typeface="Times New Roman" panose="02020603050405020304" pitchFamily="18" charset="0"/>
                <a:ea typeface="Times New Roman" panose="02020603050405020304" pitchFamily="18" charset="0"/>
              </a:rPr>
              <a:t> By combining hardware and software, the Visual Assistive System improves accessibility, safety, and confidence, ultimately enhancing the quality of life for visually impaired individuals.</a:t>
            </a:r>
          </a:p>
        </p:txBody>
      </p:sp>
      <p:sp>
        <p:nvSpPr>
          <p:cNvPr id="14" name="Title 1"/>
          <p:cNvSpPr txBox="1"/>
          <p:nvPr/>
        </p:nvSpPr>
        <p:spPr bwMode="auto">
          <a:xfrm>
            <a:off x="0" y="-182563"/>
            <a:ext cx="12192000" cy="639763"/>
          </a:xfrm>
          <a:prstGeom prst="rect">
            <a:avLst/>
          </a:prstGeom>
          <a:solidFill>
            <a:srgbClr val="7030A0"/>
          </a:solidFill>
          <a:ln>
            <a:solidFill>
              <a:schemeClr val="tx1"/>
            </a:solidFill>
          </a:ln>
        </p:spPr>
        <p:txBody>
          <a:bodyPr anchor="ctr">
            <a:normAutofit fontScale="97500"/>
          </a:bodyP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defTabSz="914400" rtl="0" eaLnBrk="1" fontAlgn="auto" latinLnBrk="0" hangingPunct="1">
              <a:lnSpc>
                <a:spcPct val="9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Introduction</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94965"/>
          <a:stretch/>
        </p:blipFill>
        <p:spPr>
          <a:xfrm>
            <a:off x="0" y="6512719"/>
            <a:ext cx="12192000" cy="345281"/>
          </a:xfrm>
          <a:prstGeom prst="rect">
            <a:avLst/>
          </a:prstGeom>
        </p:spPr>
      </p:pic>
      <p:pic>
        <p:nvPicPr>
          <p:cNvPr id="4" name="Google Shape;106;p15">
            <a:extLst>
              <a:ext uri="{FF2B5EF4-FFF2-40B4-BE49-F238E27FC236}">
                <a16:creationId xmlns:a16="http://schemas.microsoft.com/office/drawing/2014/main" id="{26E32694-CA7E-5DDF-18AF-0347CFA20FD6}"/>
              </a:ext>
            </a:extLst>
          </p:cNvPr>
          <p:cNvPicPr preferRelativeResize="0"/>
          <p:nvPr/>
        </p:nvPicPr>
        <p:blipFill>
          <a:blip r:embed="rId3">
            <a:alphaModFix/>
          </a:blip>
          <a:stretch>
            <a:fillRect/>
          </a:stretch>
        </p:blipFill>
        <p:spPr>
          <a:xfrm>
            <a:off x="6655443" y="3703899"/>
            <a:ext cx="5254906" cy="2808820"/>
          </a:xfrm>
          <a:prstGeom prst="rect">
            <a:avLst/>
          </a:prstGeom>
          <a:noFill/>
          <a:ln>
            <a:noFill/>
          </a:ln>
        </p:spPr>
      </p:pic>
      <p:pic>
        <p:nvPicPr>
          <p:cNvPr id="5" name="Google Shape;107;p15">
            <a:extLst>
              <a:ext uri="{FF2B5EF4-FFF2-40B4-BE49-F238E27FC236}">
                <a16:creationId xmlns:a16="http://schemas.microsoft.com/office/drawing/2014/main" id="{9AFF5FB2-7711-DB2B-7AB3-FBB8D35EFA8C}"/>
              </a:ext>
            </a:extLst>
          </p:cNvPr>
          <p:cNvPicPr preferRelativeResize="0"/>
          <p:nvPr/>
        </p:nvPicPr>
        <p:blipFill>
          <a:blip r:embed="rId4">
            <a:alphaModFix/>
          </a:blip>
          <a:stretch>
            <a:fillRect/>
          </a:stretch>
        </p:blipFill>
        <p:spPr>
          <a:xfrm>
            <a:off x="6655443" y="639763"/>
            <a:ext cx="5254906" cy="28815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p:nvPr/>
        </p:nvSpPr>
        <p:spPr>
          <a:xfrm>
            <a:off x="0" y="0"/>
            <a:ext cx="12192000" cy="457200"/>
          </a:xfrm>
          <a:prstGeom prst="rect">
            <a:avLst/>
          </a:prstGeom>
          <a:noFill/>
          <a:ln w="9525">
            <a:noFill/>
          </a:ln>
        </p:spPr>
        <p:txBody>
          <a:bodyPr wrap="none" anchor="ctr" anchorCtr="0">
            <a:spAutoFit/>
          </a:bodyPr>
          <a:lstStyle/>
          <a:p>
            <a:endParaRPr lang="en-IN" altLang="en-US" dirty="0">
              <a:latin typeface="Calibri" panose="020F0502020204030204" pitchFamily="34" charset="0"/>
              <a:ea typeface="Arial" panose="020B0604020202020204" pitchFamily="34" charset="0"/>
            </a:endParaRPr>
          </a:p>
        </p:txBody>
      </p:sp>
      <p:sp>
        <p:nvSpPr>
          <p:cNvPr id="13" name="Title 1"/>
          <p:cNvSpPr txBox="1"/>
          <p:nvPr/>
        </p:nvSpPr>
        <p:spPr bwMode="auto">
          <a:xfrm>
            <a:off x="0" y="0"/>
            <a:ext cx="12192000" cy="639763"/>
          </a:xfrm>
          <a:prstGeom prst="rect">
            <a:avLst/>
          </a:prstGeom>
          <a:solidFill>
            <a:srgbClr val="7030A0"/>
          </a:solidFill>
          <a:ln>
            <a:solidFill>
              <a:schemeClr val="tx1"/>
            </a:solidFill>
          </a:ln>
        </p:spPr>
        <p:txBody>
          <a:bodyPr anchor="ctr">
            <a:normAutofit fontScale="97500"/>
          </a:bodyP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lvl="0" eaLnBrk="1" fontAlgn="auto" hangingPunct="1">
              <a:spcAft>
                <a:spcPts val="0"/>
              </a:spcAft>
              <a:defRPr/>
            </a:pPr>
            <a:r>
              <a:rPr lang="en-US" sz="3200" b="1" dirty="0">
                <a:solidFill>
                  <a:schemeClr val="bg1"/>
                </a:solidFill>
                <a:latin typeface="Times New Roman" panose="02020603050405020304" pitchFamily="18" charset="0"/>
                <a:cs typeface="Times New Roman" panose="02020603050405020304" pitchFamily="18" charset="0"/>
              </a:rPr>
              <a:t>Literature Survey</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94965"/>
          <a:stretch/>
        </p:blipFill>
        <p:spPr>
          <a:xfrm>
            <a:off x="0" y="6512719"/>
            <a:ext cx="12192000" cy="345281"/>
          </a:xfrm>
          <a:prstGeom prst="rect">
            <a:avLst/>
          </a:prstGeom>
        </p:spPr>
      </p:pic>
      <p:graphicFrame>
        <p:nvGraphicFramePr>
          <p:cNvPr id="5" name="Table 4">
            <a:extLst>
              <a:ext uri="{FF2B5EF4-FFF2-40B4-BE49-F238E27FC236}">
                <a16:creationId xmlns:a16="http://schemas.microsoft.com/office/drawing/2014/main" id="{58D4FC9A-A481-34C4-7BCB-62B2B254C4B3}"/>
              </a:ext>
            </a:extLst>
          </p:cNvPr>
          <p:cNvGraphicFramePr>
            <a:graphicFrameLocks noGrp="1"/>
          </p:cNvGraphicFramePr>
          <p:nvPr>
            <p:extLst>
              <p:ext uri="{D42A27DB-BD31-4B8C-83A1-F6EECF244321}">
                <p14:modId xmlns:p14="http://schemas.microsoft.com/office/powerpoint/2010/main" val="2797120367"/>
              </p:ext>
            </p:extLst>
          </p:nvPr>
        </p:nvGraphicFramePr>
        <p:xfrm>
          <a:off x="0" y="639763"/>
          <a:ext cx="12192001" cy="5959000"/>
        </p:xfrm>
        <a:graphic>
          <a:graphicData uri="http://schemas.openxmlformats.org/drawingml/2006/table">
            <a:tbl>
              <a:tblPr firstRow="1" bandRow="1">
                <a:tableStyleId>{7DF18680-E054-41AD-8BC1-D1AEF772440D}</a:tableStyleId>
              </a:tblPr>
              <a:tblGrid>
                <a:gridCol w="883716">
                  <a:extLst>
                    <a:ext uri="{9D8B030D-6E8A-4147-A177-3AD203B41FA5}">
                      <a16:colId xmlns:a16="http://schemas.microsoft.com/office/drawing/2014/main" val="20000"/>
                    </a:ext>
                  </a:extLst>
                </a:gridCol>
                <a:gridCol w="5065725">
                  <a:extLst>
                    <a:ext uri="{9D8B030D-6E8A-4147-A177-3AD203B41FA5}">
                      <a16:colId xmlns:a16="http://schemas.microsoft.com/office/drawing/2014/main" val="20001"/>
                    </a:ext>
                  </a:extLst>
                </a:gridCol>
                <a:gridCol w="3121280">
                  <a:extLst>
                    <a:ext uri="{9D8B030D-6E8A-4147-A177-3AD203B41FA5}">
                      <a16:colId xmlns:a16="http://schemas.microsoft.com/office/drawing/2014/main" val="20002"/>
                    </a:ext>
                  </a:extLst>
                </a:gridCol>
                <a:gridCol w="3121280">
                  <a:extLst>
                    <a:ext uri="{9D8B030D-6E8A-4147-A177-3AD203B41FA5}">
                      <a16:colId xmlns:a16="http://schemas.microsoft.com/office/drawing/2014/main" val="20003"/>
                    </a:ext>
                  </a:extLst>
                </a:gridCol>
              </a:tblGrid>
              <a:tr h="408461">
                <a:tc>
                  <a:txBody>
                    <a:bodyPr/>
                    <a:lstStyle/>
                    <a:p>
                      <a:pPr algn="ctr"/>
                      <a:r>
                        <a:rPr lang="en-US" sz="1800" dirty="0"/>
                        <a:t>Sr. No.</a:t>
                      </a:r>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algn="ctr"/>
                      <a:r>
                        <a:rPr lang="en-US" sz="1800" dirty="0"/>
                        <a:t>Paper</a:t>
                      </a:r>
                      <a:r>
                        <a:rPr lang="en-US" sz="1800" baseline="0" dirty="0"/>
                        <a:t> Title and its Author</a:t>
                      </a:r>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algn="ctr"/>
                      <a:r>
                        <a:rPr lang="en-US" sz="1800" dirty="0"/>
                        <a:t>Details of Publication</a:t>
                      </a:r>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algn="ctr"/>
                      <a:r>
                        <a:rPr lang="en-US" sz="1800" dirty="0"/>
                        <a:t>Findings</a:t>
                      </a:r>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extLst>
                  <a:ext uri="{0D108BD9-81ED-4DB2-BD59-A6C34878D82A}">
                    <a16:rowId xmlns:a16="http://schemas.microsoft.com/office/drawing/2014/main" val="10000"/>
                  </a:ext>
                </a:extLst>
              </a:tr>
              <a:tr h="2589313">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1.</a:t>
                      </a:r>
                    </a:p>
                  </a:txBody>
                  <a:tcPr marL="91439" marR="91439" marT="45728" marB="45728"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latin typeface="Times New Roman"/>
                          <a:ea typeface="Times New Roman"/>
                          <a:cs typeface="Times New Roman"/>
                          <a:sym typeface="Times New Roman"/>
                        </a:rPr>
                        <a:t>A Real-Time Object Detection System for Assistive Navigation for the Visually Impaired</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dirty="0">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IN" sz="1800" kern="1200" dirty="0">
                          <a:solidFill>
                            <a:schemeClr val="dk1"/>
                          </a:solidFill>
                          <a:effectLst/>
                          <a:latin typeface="Times New Roman" panose="02020603050405020304" pitchFamily="18" charset="0"/>
                          <a:ea typeface="+mn-ea"/>
                          <a:cs typeface="Times New Roman" panose="02020603050405020304" pitchFamily="18" charset="0"/>
                        </a:rPr>
                        <a:t>Author :- </a:t>
                      </a:r>
                      <a:r>
                        <a:rPr lang="en-US" sz="1800" dirty="0">
                          <a:latin typeface="Times New Roman"/>
                          <a:ea typeface="Times New Roman"/>
                          <a:cs typeface="Times New Roman"/>
                          <a:sym typeface="Times New Roman"/>
                        </a:rPr>
                        <a:t>Abijith R. Nair &amp; Sunitha S. Nair</a:t>
                      </a:r>
                      <a:endParaRPr lang="en-US" sz="2400" u="none" strike="noStrike" cap="none" dirty="0"/>
                    </a:p>
                    <a:p>
                      <a:pPr marL="0" marR="0" lvl="0" indent="0" algn="just" defTabSz="914400" rtl="0" eaLnBrk="1" fontAlgn="auto" latinLnBrk="0" hangingPunct="1">
                        <a:lnSpc>
                          <a:spcPct val="100000"/>
                        </a:lnSpc>
                        <a:spcBef>
                          <a:spcPts val="0"/>
                        </a:spcBef>
                        <a:spcAft>
                          <a:spcPts val="0"/>
                        </a:spcAft>
                        <a:buClrTx/>
                        <a:buSzTx/>
                        <a:buFontTx/>
                        <a:buNone/>
                        <a:tabLst/>
                        <a:defRPr/>
                      </a:pPr>
                      <a:endParaRPr lang="en-IN" dirty="0">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algn="just"/>
                      <a:r>
                        <a:rPr lang="en-US" sz="1800" dirty="0">
                          <a:solidFill>
                            <a:schemeClr val="tx1"/>
                          </a:solidFill>
                          <a:latin typeface="Times New Roman" panose="02020603050405020304" pitchFamily="18" charset="0"/>
                          <a:cs typeface="Times New Roman" panose="02020603050405020304" pitchFamily="18" charset="0"/>
                        </a:rPr>
                        <a:t>Published in 2025</a:t>
                      </a:r>
                    </a:p>
                    <a:p>
                      <a:pPr algn="just"/>
                      <a:endParaRPr lang="en-US" sz="1800" dirty="0">
                        <a:solidFill>
                          <a:schemeClr val="tx1"/>
                        </a:solidFill>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GB" sz="1800" dirty="0">
                          <a:latin typeface="Times New Roman"/>
                          <a:ea typeface="Times New Roman"/>
                          <a:cs typeface="Times New Roman"/>
                          <a:sym typeface="Times New Roman"/>
                        </a:rPr>
                        <a:t>IJIREEICE </a:t>
                      </a:r>
                      <a:r>
                        <a:rPr lang="en-GB" sz="1800" u="none" strike="noStrike" cap="none" dirty="0">
                          <a:latin typeface="Times New Roman"/>
                          <a:ea typeface="Times New Roman"/>
                          <a:cs typeface="Times New Roman"/>
                          <a:sym typeface="Times New Roman"/>
                        </a:rPr>
                        <a:t>publications </a:t>
                      </a:r>
                      <a:endParaRPr lang="en-GB" sz="2400" u="none" strike="noStrike" cap="none" dirty="0"/>
                    </a:p>
                    <a:p>
                      <a:pPr algn="just"/>
                      <a:r>
                        <a:rPr lang="en-US" sz="1800" dirty="0">
                          <a:latin typeface="Times New Roman" panose="02020603050405020304" pitchFamily="18" charset="0"/>
                          <a:cs typeface="Times New Roman" panose="02020603050405020304" pitchFamily="18" charset="0"/>
                        </a:rPr>
                        <a:t>(International Journal of Innovative Research in Electrical, Electronics, Instrumentation and Control Engineering</a:t>
                      </a:r>
                      <a:r>
                        <a:rPr lang="en-US" sz="1800" b="0" i="0" kern="1200" dirty="0">
                          <a:solidFill>
                            <a:schemeClr val="dk1"/>
                          </a:solidFill>
                          <a:effectLst/>
                          <a:latin typeface="Times New Roman" panose="02020603050405020304" pitchFamily="18" charset="0"/>
                          <a:ea typeface="+mn-ea"/>
                          <a:cs typeface="Times New Roman" panose="02020603050405020304" pitchFamily="18" charset="0"/>
                        </a:rPr>
                        <a:t>)</a:t>
                      </a:r>
                      <a:endParaRPr lang="en-US" sz="16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marL="0" indent="0" algn="just">
                        <a:buFont typeface="Arial" panose="020B0604020202020204" pitchFamily="34" charset="0"/>
                        <a:buNone/>
                      </a:pPr>
                      <a:r>
                        <a:rPr lang="en-US" sz="1800" dirty="0">
                          <a:solidFill>
                            <a:schemeClr val="tx1"/>
                          </a:solidFill>
                          <a:latin typeface="Times New Roman" panose="02020603050405020304" pitchFamily="18" charset="0"/>
                          <a:cs typeface="Times New Roman" panose="02020603050405020304" pitchFamily="18" charset="0"/>
                        </a:rPr>
                        <a:t>Developed a real-time object detection system for assistive navigation, addressing dataset diversity, low-power model optimization, and multimodal feedback for fast, practical deployment.</a:t>
                      </a:r>
                    </a:p>
                  </a:txBody>
                  <a:tcPr marL="91439" marR="91439" marT="45728" marB="45728" anchor="ctr"/>
                </a:tc>
                <a:extLst>
                  <a:ext uri="{0D108BD9-81ED-4DB2-BD59-A6C34878D82A}">
                    <a16:rowId xmlns:a16="http://schemas.microsoft.com/office/drawing/2014/main" val="10001"/>
                  </a:ext>
                </a:extLst>
              </a:tr>
              <a:tr h="2961226">
                <a:tc>
                  <a:txBody>
                    <a:bodyPr/>
                    <a:lstStyle/>
                    <a:p>
                      <a:pPr algn="ctr"/>
                      <a:r>
                        <a:rPr lang="en-US" sz="1800" dirty="0">
                          <a:solidFill>
                            <a:schemeClr val="tx1"/>
                          </a:solidFill>
                          <a:latin typeface="Times New Roman" panose="02020603050405020304" pitchFamily="18" charset="0"/>
                          <a:cs typeface="Times New Roman" panose="02020603050405020304" pitchFamily="18" charset="0"/>
                        </a:rPr>
                        <a:t>2.</a:t>
                      </a:r>
                    </a:p>
                  </a:txBody>
                  <a:tcPr marL="91439" marR="91439" marT="45728" marB="45728"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latin typeface="Times New Roman"/>
                          <a:ea typeface="Times New Roman"/>
                          <a:cs typeface="Times New Roman"/>
                          <a:sym typeface="Times New Roman"/>
                        </a:rPr>
                        <a:t>Small Object Detection for Indoor Assistance to the Blind using YOLO NAS Small and Super Gradients</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u="none" strike="noStrike" cap="none" dirty="0">
                        <a:latin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u="none" strike="noStrike" cap="none" dirty="0">
                          <a:latin typeface="Times New Roman"/>
                          <a:cs typeface="Times New Roman"/>
                          <a:sym typeface="Times New Roman"/>
                        </a:rPr>
                        <a:t>Author:-</a:t>
                      </a:r>
                      <a:r>
                        <a:rPr lang="en-GB" sz="1800" dirty="0">
                          <a:latin typeface="Times New Roman"/>
                          <a:ea typeface="Times New Roman"/>
                          <a:cs typeface="Times New Roman"/>
                          <a:sym typeface="Times New Roman"/>
                        </a:rPr>
                        <a:t>Rashmi BN, R. Guru, Anusuya MA</a:t>
                      </a:r>
                      <a:endParaRPr lang="en-GB" sz="1800" u="none" strike="noStrike" cap="none" dirty="0"/>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2400" u="none" strike="noStrike" cap="none" dirty="0"/>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u="none" strike="noStrike" cap="none" dirty="0">
                        <a:solidFill>
                          <a:schemeClr val="dk1"/>
                        </a:solidFill>
                        <a:latin typeface="Times New Roman"/>
                        <a:ea typeface="Times New Roman"/>
                        <a:cs typeface="Times New Roman"/>
                        <a:sym typeface="Times New Roman"/>
                      </a:endParaRPr>
                    </a:p>
                    <a:p>
                      <a:pPr algn="just"/>
                      <a:br>
                        <a:rPr lang="en-IN" sz="1800" kern="1200" dirty="0">
                          <a:solidFill>
                            <a:schemeClr val="dk1"/>
                          </a:solidFill>
                          <a:effectLst/>
                          <a:latin typeface="+mn-lt"/>
                          <a:ea typeface="+mn-ea"/>
                          <a:cs typeface="+mn-cs"/>
                        </a:rPr>
                      </a:br>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algn="just"/>
                      <a:r>
                        <a:rPr lang="en-US" sz="1800" dirty="0">
                          <a:solidFill>
                            <a:schemeClr val="tx1"/>
                          </a:solidFill>
                          <a:latin typeface="Times New Roman" panose="02020603050405020304" pitchFamily="18" charset="0"/>
                          <a:cs typeface="Times New Roman" panose="02020603050405020304" pitchFamily="18" charset="0"/>
                        </a:rPr>
                        <a:t>Published in 2024</a:t>
                      </a:r>
                    </a:p>
                    <a:p>
                      <a:pPr algn="just"/>
                      <a:endParaRPr lang="en-US" sz="1800" dirty="0">
                        <a:solidFill>
                          <a:schemeClr val="tx1"/>
                        </a:solidFill>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err="1">
                          <a:latin typeface="Times New Roman"/>
                          <a:ea typeface="Times New Roman"/>
                          <a:cs typeface="Times New Roman"/>
                          <a:sym typeface="Times New Roman"/>
                        </a:rPr>
                        <a:t>arXiv</a:t>
                      </a:r>
                      <a:r>
                        <a:rPr lang="en-US" sz="1800" dirty="0">
                          <a:latin typeface="Times New Roman"/>
                          <a:ea typeface="Times New Roman"/>
                          <a:cs typeface="Times New Roman"/>
                          <a:sym typeface="Times New Roman"/>
                        </a:rPr>
                        <a:t> preprint (submitted 28 August 2024)</a:t>
                      </a:r>
                      <a:endParaRPr lang="en-US" sz="1800" u="none" strike="noStrike" cap="none" dirty="0"/>
                    </a:p>
                    <a:p>
                      <a:pPr algn="just"/>
                      <a:endParaRPr lang="en-US" sz="1800" dirty="0">
                        <a:solidFill>
                          <a:schemeClr val="tx1"/>
                        </a:solidFill>
                        <a:latin typeface="Times New Roman" panose="02020603050405020304" pitchFamily="18" charset="0"/>
                        <a:cs typeface="Times New Roman" panose="02020603050405020304" pitchFamily="18" charset="0"/>
                      </a:endParaRPr>
                    </a:p>
                    <a:p>
                      <a:pPr algn="just"/>
                      <a:endParaRPr lang="en-US" sz="1800" dirty="0">
                        <a:solidFill>
                          <a:schemeClr val="tx1"/>
                        </a:solidFill>
                        <a:latin typeface="Times New Roman" panose="02020603050405020304" pitchFamily="18" charset="0"/>
                        <a:cs typeface="Times New Roman" panose="02020603050405020304" pitchFamily="18" charset="0"/>
                      </a:endParaRPr>
                    </a:p>
                    <a:p>
                      <a:pPr algn="just"/>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Times New Roman" panose="02020603050405020304" pitchFamily="18" charset="0"/>
                          <a:cs typeface="Times New Roman" panose="02020603050405020304" pitchFamily="18" charset="0"/>
                        </a:rPr>
                        <a:t>Used YOLO NAS Small with Super Gradients to achieve real-time, accurate indoor object detection for low-latency voice guidance.</a:t>
                      </a:r>
                    </a:p>
                    <a:p>
                      <a:pPr algn="just"/>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907570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p:nvPr/>
        </p:nvSpPr>
        <p:spPr>
          <a:xfrm>
            <a:off x="0" y="0"/>
            <a:ext cx="12192000" cy="457200"/>
          </a:xfrm>
          <a:prstGeom prst="rect">
            <a:avLst/>
          </a:prstGeom>
          <a:noFill/>
          <a:ln w="9525">
            <a:noFill/>
          </a:ln>
        </p:spPr>
        <p:txBody>
          <a:bodyPr wrap="none" anchor="ctr" anchorCtr="0">
            <a:spAutoFit/>
          </a:bodyPr>
          <a:lstStyle/>
          <a:p>
            <a:endParaRPr lang="en-IN" altLang="en-US" dirty="0">
              <a:latin typeface="Calibri" panose="020F0502020204030204" pitchFamily="34" charset="0"/>
              <a:ea typeface="Arial" panose="020B0604020202020204" pitchFamily="34" charset="0"/>
            </a:endParaRPr>
          </a:p>
        </p:txBody>
      </p:sp>
      <p:graphicFrame>
        <p:nvGraphicFramePr>
          <p:cNvPr id="2" name="Table 1"/>
          <p:cNvGraphicFramePr>
            <a:graphicFrameLocks noGrp="1"/>
          </p:cNvGraphicFramePr>
          <p:nvPr>
            <p:extLst>
              <p:ext uri="{D42A27DB-BD31-4B8C-83A1-F6EECF244321}">
                <p14:modId xmlns:p14="http://schemas.microsoft.com/office/powerpoint/2010/main" val="96192382"/>
              </p:ext>
            </p:extLst>
          </p:nvPr>
        </p:nvGraphicFramePr>
        <p:xfrm>
          <a:off x="0" y="639763"/>
          <a:ext cx="12192001" cy="6218237"/>
        </p:xfrm>
        <a:graphic>
          <a:graphicData uri="http://schemas.openxmlformats.org/drawingml/2006/table">
            <a:tbl>
              <a:tblPr firstRow="1" bandRow="1">
                <a:tableStyleId>{7DF18680-E054-41AD-8BC1-D1AEF772440D}</a:tableStyleId>
              </a:tblPr>
              <a:tblGrid>
                <a:gridCol w="883716">
                  <a:extLst>
                    <a:ext uri="{9D8B030D-6E8A-4147-A177-3AD203B41FA5}">
                      <a16:colId xmlns:a16="http://schemas.microsoft.com/office/drawing/2014/main" val="20000"/>
                    </a:ext>
                  </a:extLst>
                </a:gridCol>
                <a:gridCol w="5065725">
                  <a:extLst>
                    <a:ext uri="{9D8B030D-6E8A-4147-A177-3AD203B41FA5}">
                      <a16:colId xmlns:a16="http://schemas.microsoft.com/office/drawing/2014/main" val="20001"/>
                    </a:ext>
                  </a:extLst>
                </a:gridCol>
                <a:gridCol w="3121280">
                  <a:extLst>
                    <a:ext uri="{9D8B030D-6E8A-4147-A177-3AD203B41FA5}">
                      <a16:colId xmlns:a16="http://schemas.microsoft.com/office/drawing/2014/main" val="20002"/>
                    </a:ext>
                  </a:extLst>
                </a:gridCol>
                <a:gridCol w="3121280">
                  <a:extLst>
                    <a:ext uri="{9D8B030D-6E8A-4147-A177-3AD203B41FA5}">
                      <a16:colId xmlns:a16="http://schemas.microsoft.com/office/drawing/2014/main" val="20003"/>
                    </a:ext>
                  </a:extLst>
                </a:gridCol>
              </a:tblGrid>
              <a:tr h="419634">
                <a:tc>
                  <a:txBody>
                    <a:bodyPr/>
                    <a:lstStyle/>
                    <a:p>
                      <a:pPr algn="ctr"/>
                      <a:r>
                        <a:rPr lang="en-US" sz="1800" dirty="0"/>
                        <a:t>Sr. No.</a:t>
                      </a:r>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algn="ctr"/>
                      <a:r>
                        <a:rPr lang="en-US" sz="1800" dirty="0"/>
                        <a:t>Paper</a:t>
                      </a:r>
                      <a:r>
                        <a:rPr lang="en-US" sz="1800" baseline="0" dirty="0"/>
                        <a:t> Title and its Author</a:t>
                      </a:r>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algn="ctr"/>
                      <a:r>
                        <a:rPr lang="en-US" sz="1800" dirty="0"/>
                        <a:t>Details of Publication</a:t>
                      </a:r>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algn="ctr"/>
                      <a:r>
                        <a:rPr lang="en-US" sz="1800" dirty="0"/>
                        <a:t>Findings</a:t>
                      </a:r>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extLst>
                  <a:ext uri="{0D108BD9-81ED-4DB2-BD59-A6C34878D82A}">
                    <a16:rowId xmlns:a16="http://schemas.microsoft.com/office/drawing/2014/main" val="10000"/>
                  </a:ext>
                </a:extLst>
              </a:tr>
              <a:tr h="3566750">
                <a:tc>
                  <a:txBody>
                    <a:bodyPr/>
                    <a:lstStyle/>
                    <a:p>
                      <a:pPr algn="ctr"/>
                      <a:r>
                        <a:rPr lang="en-US" sz="1800" dirty="0"/>
                        <a:t>3.</a:t>
                      </a:r>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latin typeface="Times New Roman"/>
                          <a:ea typeface="Times New Roman"/>
                          <a:cs typeface="Times New Roman"/>
                          <a:sym typeface="Times New Roman"/>
                        </a:rPr>
                        <a:t>Implementing Visual Assistant using YOLO and SSD for Visually-Impaired Persons</a:t>
                      </a:r>
                      <a:endParaRPr lang="en-US" sz="2400" u="none" strike="noStrike" cap="none" dirty="0"/>
                    </a:p>
                    <a:p>
                      <a:pPr marL="0" marR="0" lvl="0" indent="0" algn="just" defTabSz="914400" rtl="0" eaLnBrk="1" fontAlgn="auto" latinLnBrk="0" hangingPunct="1">
                        <a:lnSpc>
                          <a:spcPct val="100000"/>
                        </a:lnSpc>
                        <a:spcBef>
                          <a:spcPts val="0"/>
                        </a:spcBef>
                        <a:spcAft>
                          <a:spcPts val="0"/>
                        </a:spcAft>
                        <a:buClrTx/>
                        <a:buSzTx/>
                        <a:buFontTx/>
                        <a:buNone/>
                        <a:tabLst/>
                        <a:defRPr/>
                      </a:pPr>
                      <a:br>
                        <a:rPr lang="en-IN" sz="1800" kern="1200" dirty="0">
                          <a:solidFill>
                            <a:schemeClr val="dk1"/>
                          </a:solidFill>
                          <a:effectLst/>
                          <a:latin typeface="Times New Roman" panose="02020603050405020304" pitchFamily="18" charset="0"/>
                          <a:ea typeface="+mn-ea"/>
                          <a:cs typeface="Times New Roman" panose="02020603050405020304" pitchFamily="18" charset="0"/>
                        </a:rPr>
                      </a:br>
                      <a:r>
                        <a:rPr lang="en-IN" sz="1800" kern="1200" dirty="0">
                          <a:solidFill>
                            <a:schemeClr val="dk1"/>
                          </a:solidFill>
                          <a:effectLst/>
                          <a:latin typeface="Times New Roman" panose="02020603050405020304" pitchFamily="18" charset="0"/>
                          <a:ea typeface="+mn-ea"/>
                          <a:cs typeface="Times New Roman" panose="02020603050405020304" pitchFamily="18" charset="0"/>
                        </a:rPr>
                        <a:t>Author:-</a:t>
                      </a:r>
                      <a:r>
                        <a:rPr lang="en-GB" sz="1800" dirty="0">
                          <a:latin typeface="Times New Roman"/>
                          <a:ea typeface="Times New Roman"/>
                          <a:cs typeface="Times New Roman"/>
                          <a:sym typeface="Times New Roman"/>
                        </a:rPr>
                        <a:t>Ratnesh </a:t>
                      </a:r>
                      <a:r>
                        <a:rPr lang="en-GB" sz="1800" dirty="0" err="1">
                          <a:latin typeface="Times New Roman"/>
                          <a:ea typeface="Times New Roman"/>
                          <a:cs typeface="Times New Roman"/>
                          <a:sym typeface="Times New Roman"/>
                        </a:rPr>
                        <a:t>Litoriya</a:t>
                      </a:r>
                      <a:r>
                        <a:rPr lang="en-GB" sz="1800" dirty="0">
                          <a:latin typeface="Times New Roman"/>
                          <a:ea typeface="Times New Roman"/>
                          <a:cs typeface="Times New Roman"/>
                          <a:sym typeface="Times New Roman"/>
                        </a:rPr>
                        <a:t>, Kailash Chandra Bandhu, Sanket Gupta, Ishika Rajawat, Hany </a:t>
                      </a:r>
                      <a:r>
                        <a:rPr lang="en-GB" sz="1800" dirty="0" err="1">
                          <a:latin typeface="Times New Roman"/>
                          <a:ea typeface="Times New Roman"/>
                          <a:cs typeface="Times New Roman"/>
                          <a:sym typeface="Times New Roman"/>
                        </a:rPr>
                        <a:t>Jagwani</a:t>
                      </a:r>
                      <a:r>
                        <a:rPr lang="en-GB" sz="1800" dirty="0">
                          <a:latin typeface="Times New Roman"/>
                          <a:ea typeface="Times New Roman"/>
                          <a:cs typeface="Times New Roman"/>
                          <a:sym typeface="Times New Roman"/>
                        </a:rPr>
                        <a:t>, Chirayu Yadav</a:t>
                      </a:r>
                      <a:endParaRPr lang="en-GB" sz="2400" u="none" strike="noStrike" cap="none" dirty="0"/>
                    </a:p>
                    <a:p>
                      <a:pPr algn="just"/>
                      <a:br>
                        <a:rPr lang="en-IN" sz="1800" kern="1200" dirty="0">
                          <a:solidFill>
                            <a:schemeClr val="dk1"/>
                          </a:solidFill>
                          <a:effectLst/>
                          <a:latin typeface="Times New Roman" panose="02020603050405020304" pitchFamily="18" charset="0"/>
                          <a:ea typeface="+mn-ea"/>
                          <a:cs typeface="Times New Roman" panose="02020603050405020304" pitchFamily="18" charset="0"/>
                        </a:rPr>
                      </a:br>
                      <a:endParaRPr lang="en-IN" dirty="0">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algn="just"/>
                      <a:r>
                        <a:rPr lang="en-US" sz="1800" dirty="0">
                          <a:solidFill>
                            <a:schemeClr val="tx1"/>
                          </a:solidFill>
                          <a:latin typeface="Times New Roman" panose="02020603050405020304" pitchFamily="18" charset="0"/>
                          <a:cs typeface="Times New Roman" panose="02020603050405020304" pitchFamily="18" charset="0"/>
                        </a:rPr>
                        <a:t>Published in 2024</a:t>
                      </a:r>
                    </a:p>
                    <a:p>
                      <a:pPr algn="just"/>
                      <a:endParaRPr lang="en-US" sz="1800" dirty="0">
                        <a:solidFill>
                          <a:schemeClr val="tx1"/>
                        </a:solidFill>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latin typeface="Times New Roman"/>
                          <a:ea typeface="Times New Roman"/>
                          <a:cs typeface="Times New Roman"/>
                          <a:sym typeface="Times New Roman"/>
                        </a:rPr>
                        <a:t>Journal of Automation, Mobile Robotics and Intelligent Systems</a:t>
                      </a:r>
                      <a:endParaRPr lang="en-US" sz="2400" u="none" strike="noStrike" cap="none" dirty="0"/>
                    </a:p>
                    <a:p>
                      <a:pPr algn="just"/>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marL="0" indent="0" algn="just">
                        <a:buFont typeface="Arial" panose="020B0604020202020204" pitchFamily="34" charset="0"/>
                        <a:buNone/>
                      </a:pPr>
                      <a:r>
                        <a:rPr lang="en-US" sz="1800" dirty="0">
                          <a:solidFill>
                            <a:schemeClr val="tx1"/>
                          </a:solidFill>
                          <a:latin typeface="Times New Roman" panose="02020603050405020304" pitchFamily="18" charset="0"/>
                          <a:cs typeface="Times New Roman" panose="02020603050405020304" pitchFamily="18" charset="0"/>
                        </a:rPr>
                        <a:t>Developed a low-cost real-time object detection system on Raspberry Pi 3 using YOLO and OpenCV, providing accurate recognition and audio feedback for visually impaired navigation.</a:t>
                      </a:r>
                    </a:p>
                  </a:txBody>
                  <a:tcPr marL="91439" marR="91439" marT="45728" marB="45728" anchor="ctr"/>
                </a:tc>
                <a:extLst>
                  <a:ext uri="{0D108BD9-81ED-4DB2-BD59-A6C34878D82A}">
                    <a16:rowId xmlns:a16="http://schemas.microsoft.com/office/drawing/2014/main" val="10001"/>
                  </a:ext>
                </a:extLst>
              </a:tr>
              <a:tr h="2231853">
                <a:tc>
                  <a:txBody>
                    <a:bodyPr/>
                    <a:lstStyle/>
                    <a:p>
                      <a:pPr algn="ctr"/>
                      <a:r>
                        <a:rPr lang="en-US" sz="1800" dirty="0"/>
                        <a:t>4.</a:t>
                      </a:r>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latin typeface="Times New Roman"/>
                          <a:ea typeface="Times New Roman"/>
                          <a:cs typeface="Times New Roman"/>
                          <a:sym typeface="Times New Roman"/>
                        </a:rPr>
                        <a:t>YOLO-OD: Obstacle Detection for Visually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dirty="0">
                        <a:latin typeface="Times New Roman"/>
                        <a:ea typeface="Times New Roman"/>
                        <a:cs typeface="Times New Roman"/>
                        <a:sym typeface="Times New Roman"/>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latin typeface="Times New Roman"/>
                          <a:ea typeface="Times New Roman"/>
                          <a:cs typeface="Times New Roman"/>
                          <a:sym typeface="Times New Roman"/>
                        </a:rPr>
                        <a:t> Author:-Impaired Navigation Assistance</a:t>
                      </a:r>
                      <a:endParaRPr lang="en-US" sz="2400" u="none" strike="noStrike" cap="none" dirty="0"/>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latin typeface="Times New Roman"/>
                          <a:ea typeface="Times New Roman"/>
                          <a:cs typeface="Times New Roman"/>
                          <a:sym typeface="Times New Roman"/>
                        </a:rPr>
                        <a:t>Unnamed authors at Changchun University, China</a:t>
                      </a:r>
                      <a:endParaRPr lang="en-US" sz="1800" u="none" strike="noStrike" cap="none" dirty="0">
                        <a:solidFill>
                          <a:schemeClr val="dk1"/>
                        </a:solidFill>
                        <a:latin typeface="Times New Roman"/>
                        <a:ea typeface="Times New Roman"/>
                        <a:cs typeface="Times New Roman"/>
                        <a:sym typeface="Times New Roman"/>
                      </a:endParaRPr>
                    </a:p>
                    <a:p>
                      <a:pPr algn="just"/>
                      <a:br>
                        <a:rPr lang="en-IN" sz="1800" kern="1200" dirty="0">
                          <a:solidFill>
                            <a:schemeClr val="dk1"/>
                          </a:solidFill>
                          <a:effectLst/>
                          <a:latin typeface="+mn-lt"/>
                          <a:ea typeface="+mn-ea"/>
                          <a:cs typeface="+mn-cs"/>
                        </a:rPr>
                      </a:br>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algn="just"/>
                      <a:r>
                        <a:rPr lang="en-US" sz="1800" dirty="0">
                          <a:solidFill>
                            <a:schemeClr val="tx1"/>
                          </a:solidFill>
                          <a:latin typeface="Times New Roman" panose="02020603050405020304" pitchFamily="18" charset="0"/>
                          <a:cs typeface="Times New Roman" panose="02020603050405020304" pitchFamily="18" charset="0"/>
                        </a:rPr>
                        <a:t>Published in 2024</a:t>
                      </a:r>
                    </a:p>
                    <a:p>
                      <a:pPr algn="just"/>
                      <a:endParaRPr lang="en-US" sz="1800" dirty="0">
                        <a:solidFill>
                          <a:schemeClr val="tx1"/>
                        </a:solidFill>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GB" sz="1800" dirty="0">
                          <a:latin typeface="Times New Roman"/>
                          <a:ea typeface="Times New Roman"/>
                          <a:cs typeface="Times New Roman"/>
                          <a:sym typeface="Times New Roman"/>
                        </a:rPr>
                        <a:t>Sensors journal</a:t>
                      </a:r>
                      <a:endParaRPr lang="en-GB" sz="2400" u="none" strike="noStrike" cap="none" dirty="0"/>
                    </a:p>
                    <a:p>
                      <a:pPr algn="just"/>
                      <a:endParaRPr lang="en-US" sz="1800" dirty="0">
                        <a:solidFill>
                          <a:schemeClr val="tx1"/>
                        </a:solidFill>
                        <a:latin typeface="Times New Roman" panose="02020603050405020304" pitchFamily="18" charset="0"/>
                        <a:cs typeface="Times New Roman" panose="02020603050405020304" pitchFamily="18" charset="0"/>
                      </a:endParaRPr>
                    </a:p>
                    <a:p>
                      <a:pPr algn="just"/>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latin typeface="Times New Roman"/>
                          <a:ea typeface="Times New Roman"/>
                          <a:cs typeface="Times New Roman"/>
                          <a:sym typeface="Times New Roman"/>
                        </a:rPr>
                        <a:t>Proposed an obstacle detection model named YOLO-OD, introducing a Feature Weighting</a:t>
                      </a:r>
                      <a:endParaRPr lang="en-US" sz="1800" u="none" strike="noStrike" cap="none" dirty="0">
                        <a:solidFill>
                          <a:schemeClr val="dk1"/>
                        </a:solidFill>
                        <a:latin typeface="Times New Roman"/>
                        <a:ea typeface="Times New Roman"/>
                        <a:cs typeface="Times New Roman"/>
                        <a:sym typeface="Times New Roman"/>
                      </a:endParaRPr>
                    </a:p>
                    <a:p>
                      <a:pPr algn="just"/>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extLst>
                  <a:ext uri="{0D108BD9-81ED-4DB2-BD59-A6C34878D82A}">
                    <a16:rowId xmlns:a16="http://schemas.microsoft.com/office/drawing/2014/main" val="10002"/>
                  </a:ext>
                </a:extLst>
              </a:tr>
            </a:tbl>
          </a:graphicData>
        </a:graphic>
      </p:graphicFrame>
      <p:sp>
        <p:nvSpPr>
          <p:cNvPr id="14" name="Title 1"/>
          <p:cNvSpPr txBox="1"/>
          <p:nvPr/>
        </p:nvSpPr>
        <p:spPr bwMode="auto">
          <a:xfrm>
            <a:off x="0" y="0"/>
            <a:ext cx="12192000" cy="639763"/>
          </a:xfrm>
          <a:prstGeom prst="rect">
            <a:avLst/>
          </a:prstGeom>
          <a:solidFill>
            <a:srgbClr val="7030A0"/>
          </a:solidFill>
          <a:ln>
            <a:solidFill>
              <a:schemeClr val="tx1"/>
            </a:solidFill>
          </a:ln>
        </p:spPr>
        <p:txBody>
          <a:bodyPr anchor="ctr">
            <a:normAutofit fontScale="97500"/>
          </a:bodyP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Literature Survey</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94965"/>
          <a:stretch/>
        </p:blipFill>
        <p:spPr>
          <a:xfrm>
            <a:off x="0" y="8798148"/>
            <a:ext cx="12192000" cy="3452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92469-2D73-7E9F-3F67-FE12E26ED0F1}"/>
            </a:ext>
          </a:extLst>
        </p:cNvPr>
        <p:cNvGrpSpPr/>
        <p:nvPr/>
      </p:nvGrpSpPr>
      <p:grpSpPr>
        <a:xfrm>
          <a:off x="0" y="0"/>
          <a:ext cx="0" cy="0"/>
          <a:chOff x="0" y="0"/>
          <a:chExt cx="0" cy="0"/>
        </a:xfrm>
      </p:grpSpPr>
      <p:sp>
        <p:nvSpPr>
          <p:cNvPr id="8193" name="Rectangle 7">
            <a:extLst>
              <a:ext uri="{FF2B5EF4-FFF2-40B4-BE49-F238E27FC236}">
                <a16:creationId xmlns:a16="http://schemas.microsoft.com/office/drawing/2014/main" id="{22FF7EAC-4DC8-04BE-111D-6A95F8B04242}"/>
              </a:ext>
            </a:extLst>
          </p:cNvPr>
          <p:cNvSpPr/>
          <p:nvPr/>
        </p:nvSpPr>
        <p:spPr>
          <a:xfrm>
            <a:off x="0" y="0"/>
            <a:ext cx="12192000" cy="457200"/>
          </a:xfrm>
          <a:prstGeom prst="rect">
            <a:avLst/>
          </a:prstGeom>
          <a:noFill/>
          <a:ln w="9525">
            <a:noFill/>
          </a:ln>
        </p:spPr>
        <p:txBody>
          <a:bodyPr wrap="none" anchor="ctr" anchorCtr="0">
            <a:spAutoFit/>
          </a:bodyPr>
          <a:lstStyle/>
          <a:p>
            <a:endParaRPr lang="en-IN" altLang="en-US" dirty="0">
              <a:latin typeface="Calibri" panose="020F0502020204030204" pitchFamily="34" charset="0"/>
              <a:ea typeface="Arial" panose="020B0604020202020204" pitchFamily="34" charset="0"/>
            </a:endParaRPr>
          </a:p>
        </p:txBody>
      </p:sp>
      <p:graphicFrame>
        <p:nvGraphicFramePr>
          <p:cNvPr id="2" name="Table 1">
            <a:extLst>
              <a:ext uri="{FF2B5EF4-FFF2-40B4-BE49-F238E27FC236}">
                <a16:creationId xmlns:a16="http://schemas.microsoft.com/office/drawing/2014/main" id="{08101432-F542-A03F-E769-22A767DE22B1}"/>
              </a:ext>
            </a:extLst>
          </p:cNvPr>
          <p:cNvGraphicFramePr>
            <a:graphicFrameLocks noGrp="1"/>
          </p:cNvGraphicFramePr>
          <p:nvPr>
            <p:extLst>
              <p:ext uri="{D42A27DB-BD31-4B8C-83A1-F6EECF244321}">
                <p14:modId xmlns:p14="http://schemas.microsoft.com/office/powerpoint/2010/main" val="3977357579"/>
              </p:ext>
            </p:extLst>
          </p:nvPr>
        </p:nvGraphicFramePr>
        <p:xfrm>
          <a:off x="0" y="639763"/>
          <a:ext cx="12192001" cy="6218237"/>
        </p:xfrm>
        <a:graphic>
          <a:graphicData uri="http://schemas.openxmlformats.org/drawingml/2006/table">
            <a:tbl>
              <a:tblPr firstRow="1" bandRow="1">
                <a:tableStyleId>{7DF18680-E054-41AD-8BC1-D1AEF772440D}</a:tableStyleId>
              </a:tblPr>
              <a:tblGrid>
                <a:gridCol w="883716">
                  <a:extLst>
                    <a:ext uri="{9D8B030D-6E8A-4147-A177-3AD203B41FA5}">
                      <a16:colId xmlns:a16="http://schemas.microsoft.com/office/drawing/2014/main" val="20000"/>
                    </a:ext>
                  </a:extLst>
                </a:gridCol>
                <a:gridCol w="5065725">
                  <a:extLst>
                    <a:ext uri="{9D8B030D-6E8A-4147-A177-3AD203B41FA5}">
                      <a16:colId xmlns:a16="http://schemas.microsoft.com/office/drawing/2014/main" val="20001"/>
                    </a:ext>
                  </a:extLst>
                </a:gridCol>
                <a:gridCol w="3121280">
                  <a:extLst>
                    <a:ext uri="{9D8B030D-6E8A-4147-A177-3AD203B41FA5}">
                      <a16:colId xmlns:a16="http://schemas.microsoft.com/office/drawing/2014/main" val="20002"/>
                    </a:ext>
                  </a:extLst>
                </a:gridCol>
                <a:gridCol w="3121280">
                  <a:extLst>
                    <a:ext uri="{9D8B030D-6E8A-4147-A177-3AD203B41FA5}">
                      <a16:colId xmlns:a16="http://schemas.microsoft.com/office/drawing/2014/main" val="20003"/>
                    </a:ext>
                  </a:extLst>
                </a:gridCol>
              </a:tblGrid>
              <a:tr h="419634">
                <a:tc>
                  <a:txBody>
                    <a:bodyPr/>
                    <a:lstStyle/>
                    <a:p>
                      <a:pPr algn="ctr"/>
                      <a:r>
                        <a:rPr lang="en-US" sz="1800" dirty="0"/>
                        <a:t>Sr. No.</a:t>
                      </a:r>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algn="ctr"/>
                      <a:r>
                        <a:rPr lang="en-US" sz="1800" dirty="0"/>
                        <a:t>Paper</a:t>
                      </a:r>
                      <a:r>
                        <a:rPr lang="en-US" sz="1800" baseline="0" dirty="0"/>
                        <a:t> Title and its Author</a:t>
                      </a:r>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algn="ctr"/>
                      <a:r>
                        <a:rPr lang="en-US" sz="1800" dirty="0"/>
                        <a:t>Details of Publication</a:t>
                      </a:r>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algn="ctr"/>
                      <a:r>
                        <a:rPr lang="en-US" sz="1800" dirty="0"/>
                        <a:t>Findings</a:t>
                      </a:r>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extLst>
                  <a:ext uri="{0D108BD9-81ED-4DB2-BD59-A6C34878D82A}">
                    <a16:rowId xmlns:a16="http://schemas.microsoft.com/office/drawing/2014/main" val="10000"/>
                  </a:ext>
                </a:extLst>
              </a:tr>
              <a:tr h="3566750">
                <a:tc>
                  <a:txBody>
                    <a:bodyPr/>
                    <a:lstStyle/>
                    <a:p>
                      <a:pPr algn="ctr"/>
                      <a:r>
                        <a:rPr lang="en-US" sz="1800" dirty="0"/>
                        <a:t>5.</a:t>
                      </a:r>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algn="just"/>
                      <a:br>
                        <a:rPr lang="en-IN" sz="1800" kern="1200" dirty="0">
                          <a:solidFill>
                            <a:schemeClr val="dk1"/>
                          </a:solidFill>
                          <a:effectLst/>
                          <a:latin typeface="Times New Roman" panose="02020603050405020304" pitchFamily="18" charset="0"/>
                          <a:ea typeface="+mn-ea"/>
                          <a:cs typeface="Times New Roman" panose="02020603050405020304" pitchFamily="18" charset="0"/>
                        </a:rPr>
                      </a:br>
                      <a:r>
                        <a:rPr lang="en-US" sz="1800" kern="1200" dirty="0">
                          <a:solidFill>
                            <a:schemeClr val="dk1"/>
                          </a:solidFill>
                          <a:effectLst/>
                          <a:latin typeface="Times New Roman" panose="02020603050405020304" pitchFamily="18" charset="0"/>
                          <a:ea typeface="+mn-ea"/>
                          <a:cs typeface="Times New Roman" panose="02020603050405020304" pitchFamily="18" charset="0"/>
                        </a:rPr>
                        <a:t>Smart Assistive System for Visually Impaired</a:t>
                      </a:r>
                    </a:p>
                    <a:p>
                      <a:pPr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People Obstruction Avoidance Through Object</a:t>
                      </a:r>
                    </a:p>
                    <a:p>
                      <a:pPr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Detection and Classification</a:t>
                      </a:r>
                    </a:p>
                    <a:p>
                      <a:pPr algn="just"/>
                      <a:endParaRPr lang="en-US" sz="1800" kern="1200" dirty="0">
                        <a:solidFill>
                          <a:schemeClr val="dk1"/>
                        </a:solidFill>
                        <a:effectLst/>
                        <a:latin typeface="Times New Roman" panose="02020603050405020304" pitchFamily="18" charset="0"/>
                        <a:ea typeface="+mn-ea"/>
                        <a:cs typeface="Times New Roman" panose="02020603050405020304" pitchFamily="18" charset="0"/>
                      </a:endParaRPr>
                    </a:p>
                    <a:p>
                      <a:pPr algn="just"/>
                      <a:r>
                        <a:rPr lang="en-US" sz="1800" kern="1200" dirty="0">
                          <a:solidFill>
                            <a:schemeClr val="dk1"/>
                          </a:solidFill>
                          <a:effectLst/>
                          <a:latin typeface="Times New Roman" panose="02020603050405020304" pitchFamily="18" charset="0"/>
                          <a:ea typeface="+mn-ea"/>
                          <a:cs typeface="Times New Roman" panose="02020603050405020304" pitchFamily="18" charset="0"/>
                        </a:rPr>
                        <a:t>Author :- Usman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masud</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Tareq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saeed</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a:t>
                      </a:r>
                      <a:r>
                        <a:rPr lang="en-US" sz="1800" kern="1200" dirty="0" err="1">
                          <a:solidFill>
                            <a:schemeClr val="dk1"/>
                          </a:solidFill>
                          <a:effectLst/>
                          <a:latin typeface="Times New Roman" panose="02020603050405020304" pitchFamily="18" charset="0"/>
                          <a:ea typeface="+mn-ea"/>
                          <a:cs typeface="Times New Roman" panose="02020603050405020304" pitchFamily="18" charset="0"/>
                        </a:rPr>
                        <a:t>Hunida</a:t>
                      </a:r>
                      <a:r>
                        <a:rPr lang="en-US" sz="1800" kern="1200" dirty="0">
                          <a:solidFill>
                            <a:schemeClr val="dk1"/>
                          </a:solidFill>
                          <a:effectLst/>
                          <a:latin typeface="Times New Roman" panose="02020603050405020304" pitchFamily="18" charset="0"/>
                          <a:ea typeface="+mn-ea"/>
                          <a:cs typeface="Times New Roman" panose="02020603050405020304" pitchFamily="18" charset="0"/>
                        </a:rPr>
                        <a:t> m. Malaikah, Fezan ul Islam and Ghulam Abbas.</a:t>
                      </a:r>
                      <a:endParaRPr lang="en-IN" dirty="0">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Times New Roman" panose="02020603050405020304" pitchFamily="18" charset="0"/>
                          <a:cs typeface="Times New Roman" panose="02020603050405020304" pitchFamily="18" charset="0"/>
                        </a:rPr>
                        <a:t>Published in 2022</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sz="1800" dirty="0">
                        <a:solidFill>
                          <a:schemeClr val="tx1"/>
                        </a:solidFill>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dirty="0">
                          <a:solidFill>
                            <a:schemeClr val="tx1"/>
                          </a:solidFill>
                          <a:latin typeface="Times New Roman" panose="02020603050405020304" pitchFamily="18" charset="0"/>
                          <a:cs typeface="Times New Roman" panose="02020603050405020304" pitchFamily="18" charset="0"/>
                        </a:rPr>
                        <a:t>IEEE</a:t>
                      </a:r>
                    </a:p>
                    <a:p>
                      <a:pPr algn="just"/>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marL="0" indent="0" algn="just">
                        <a:buFont typeface="Arial" panose="020B0604020202020204" pitchFamily="34" charset="0"/>
                        <a:buNone/>
                      </a:pPr>
                      <a:r>
                        <a:rPr lang="en-US" sz="1800" dirty="0">
                          <a:solidFill>
                            <a:schemeClr val="tx1"/>
                          </a:solidFill>
                          <a:latin typeface="Times New Roman" panose="02020603050405020304" pitchFamily="18" charset="0"/>
                          <a:cs typeface="Times New Roman" panose="02020603050405020304" pitchFamily="18" charset="0"/>
                        </a:rPr>
                        <a:t>The system is low-cost, portable, offline, efficient (91% accuracy), and designed with Raspberry Pi + Arduino, ultrasonic sensors, and camera, combining classical (Viola–Jones) and modern (TensorFlow) object detection for assisting visually impaired users.</a:t>
                      </a:r>
                    </a:p>
                  </a:txBody>
                  <a:tcPr marL="91439" marR="91439" marT="45728" marB="45728" anchor="ctr"/>
                </a:tc>
                <a:extLst>
                  <a:ext uri="{0D108BD9-81ED-4DB2-BD59-A6C34878D82A}">
                    <a16:rowId xmlns:a16="http://schemas.microsoft.com/office/drawing/2014/main" val="10001"/>
                  </a:ext>
                </a:extLst>
              </a:tr>
              <a:tr h="2231853">
                <a:tc>
                  <a:txBody>
                    <a:bodyPr/>
                    <a:lstStyle/>
                    <a:p>
                      <a:pPr algn="ctr"/>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algn="ctr"/>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tc>
                  <a:txBody>
                    <a:bodyPr/>
                    <a:lstStyle/>
                    <a:p>
                      <a:pPr algn="ctr"/>
                      <a:endParaRPr lang="en-US" sz="1800" dirty="0">
                        <a:solidFill>
                          <a:schemeClr val="tx1"/>
                        </a:solidFill>
                        <a:latin typeface="Times New Roman" panose="02020603050405020304" pitchFamily="18" charset="0"/>
                        <a:cs typeface="Times New Roman" panose="02020603050405020304" pitchFamily="18" charset="0"/>
                      </a:endParaRPr>
                    </a:p>
                  </a:txBody>
                  <a:tcPr marL="91439" marR="91439" marT="45728" marB="45728" anchor="ctr"/>
                </a:tc>
                <a:extLst>
                  <a:ext uri="{0D108BD9-81ED-4DB2-BD59-A6C34878D82A}">
                    <a16:rowId xmlns:a16="http://schemas.microsoft.com/office/drawing/2014/main" val="10002"/>
                  </a:ext>
                </a:extLst>
              </a:tr>
            </a:tbl>
          </a:graphicData>
        </a:graphic>
      </p:graphicFrame>
      <p:sp>
        <p:nvSpPr>
          <p:cNvPr id="14" name="Title 1">
            <a:extLst>
              <a:ext uri="{FF2B5EF4-FFF2-40B4-BE49-F238E27FC236}">
                <a16:creationId xmlns:a16="http://schemas.microsoft.com/office/drawing/2014/main" id="{21B56B53-ED4A-9D9A-CB57-BE922418501B}"/>
              </a:ext>
            </a:extLst>
          </p:cNvPr>
          <p:cNvSpPr txBox="1"/>
          <p:nvPr/>
        </p:nvSpPr>
        <p:spPr bwMode="auto">
          <a:xfrm>
            <a:off x="0" y="0"/>
            <a:ext cx="12192000" cy="639763"/>
          </a:xfrm>
          <a:prstGeom prst="rect">
            <a:avLst/>
          </a:prstGeom>
          <a:solidFill>
            <a:srgbClr val="7030A0"/>
          </a:solidFill>
          <a:ln>
            <a:solidFill>
              <a:schemeClr val="tx1"/>
            </a:solidFill>
          </a:ln>
        </p:spPr>
        <p:txBody>
          <a:bodyPr anchor="ctr">
            <a:normAutofit fontScale="97500"/>
          </a:bodyP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Literature Survey</a:t>
            </a:r>
          </a:p>
        </p:txBody>
      </p:sp>
      <p:pic>
        <p:nvPicPr>
          <p:cNvPr id="6" name="Picture 5">
            <a:extLst>
              <a:ext uri="{FF2B5EF4-FFF2-40B4-BE49-F238E27FC236}">
                <a16:creationId xmlns:a16="http://schemas.microsoft.com/office/drawing/2014/main" id="{07EADA4F-C567-A47F-C468-845F1E383B0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4965"/>
          <a:stretch/>
        </p:blipFill>
        <p:spPr>
          <a:xfrm>
            <a:off x="0" y="8798148"/>
            <a:ext cx="12192000" cy="345281"/>
          </a:xfrm>
          <a:prstGeom prst="rect">
            <a:avLst/>
          </a:prstGeom>
        </p:spPr>
      </p:pic>
    </p:spTree>
    <p:extLst>
      <p:ext uri="{BB962C8B-B14F-4D97-AF65-F5344CB8AC3E}">
        <p14:creationId xmlns:p14="http://schemas.microsoft.com/office/powerpoint/2010/main" val="39800287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7"/>
          <p:cNvSpPr/>
          <p:nvPr/>
        </p:nvSpPr>
        <p:spPr>
          <a:xfrm>
            <a:off x="0" y="0"/>
            <a:ext cx="12192000" cy="457200"/>
          </a:xfrm>
          <a:prstGeom prst="rect">
            <a:avLst/>
          </a:prstGeom>
          <a:noFill/>
          <a:ln w="9525">
            <a:noFill/>
          </a:ln>
        </p:spPr>
        <p:txBody>
          <a:bodyPr wrap="none" anchor="ctr" anchorCtr="0">
            <a:spAutoFit/>
          </a:bodyPr>
          <a:lstStyle/>
          <a:p>
            <a:endParaRPr lang="en-IN" altLang="en-US" dirty="0">
              <a:latin typeface="Calibri" panose="020F0502020204030204" pitchFamily="34" charset="0"/>
              <a:ea typeface="Arial" panose="020B0604020202020204" pitchFamily="34" charset="0"/>
            </a:endParaRPr>
          </a:p>
        </p:txBody>
      </p:sp>
      <p:sp>
        <p:nvSpPr>
          <p:cNvPr id="13" name="Title 1"/>
          <p:cNvSpPr txBox="1"/>
          <p:nvPr/>
        </p:nvSpPr>
        <p:spPr bwMode="auto">
          <a:xfrm>
            <a:off x="0" y="-167323"/>
            <a:ext cx="12192000" cy="639763"/>
          </a:xfrm>
          <a:prstGeom prst="rect">
            <a:avLst/>
          </a:prstGeom>
          <a:solidFill>
            <a:srgbClr val="7030A0"/>
          </a:solidFill>
          <a:ln>
            <a:solidFill>
              <a:schemeClr val="tx1"/>
            </a:solidFill>
          </a:ln>
        </p:spPr>
        <p:txBody>
          <a:bodyPr anchor="ctr">
            <a:normAutofit fontScale="97500"/>
          </a:bodyP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rPr>
              <a:t>Problem Statement</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94965"/>
          <a:stretch/>
        </p:blipFill>
        <p:spPr>
          <a:xfrm>
            <a:off x="0" y="6512719"/>
            <a:ext cx="12192000" cy="345281"/>
          </a:xfrm>
          <a:prstGeom prst="rect">
            <a:avLst/>
          </a:prstGeom>
        </p:spPr>
      </p:pic>
      <p:sp>
        <p:nvSpPr>
          <p:cNvPr id="4" name="TextBox 3">
            <a:extLst>
              <a:ext uri="{FF2B5EF4-FFF2-40B4-BE49-F238E27FC236}">
                <a16:creationId xmlns:a16="http://schemas.microsoft.com/office/drawing/2014/main" id="{98EB434C-B7C9-8DCD-28F6-9D95DDD57714}"/>
              </a:ext>
            </a:extLst>
          </p:cNvPr>
          <p:cNvSpPr txBox="1"/>
          <p:nvPr/>
        </p:nvSpPr>
        <p:spPr>
          <a:xfrm>
            <a:off x="854765" y="1092156"/>
            <a:ext cx="10644809" cy="2862322"/>
          </a:xfrm>
          <a:prstGeom prst="rect">
            <a:avLst/>
          </a:prstGeom>
          <a:noFill/>
        </p:spPr>
        <p:txBody>
          <a:bodyPr wrap="square">
            <a:spAutoFit/>
          </a:bodyPr>
          <a:lstStyle/>
          <a:p>
            <a:pPr marL="457200" lvl="0" indent="-323850" rtl="0">
              <a:spcBef>
                <a:spcPts val="0"/>
              </a:spcBef>
              <a:spcAft>
                <a:spcPts val="0"/>
              </a:spcAft>
              <a:buClr>
                <a:schemeClr val="dk1"/>
              </a:buClr>
              <a:buSzPts val="1500"/>
              <a:buFont typeface="Times New Roman"/>
              <a:buChar char="●"/>
            </a:pPr>
            <a:r>
              <a:rPr lang="en-US" sz="2000" dirty="0">
                <a:solidFill>
                  <a:schemeClr val="dk1"/>
                </a:solidFill>
                <a:latin typeface="Times New Roman"/>
                <a:ea typeface="Times New Roman"/>
                <a:cs typeface="Times New Roman"/>
                <a:sym typeface="Times New Roman"/>
              </a:rPr>
              <a:t>Visually impaired individuals face difficulties in identifying and recognizing objects in their immediate surroundings.</a:t>
            </a:r>
            <a:br>
              <a:rPr lang="en-US" sz="2000" dirty="0">
                <a:solidFill>
                  <a:schemeClr val="dk1"/>
                </a:solidFill>
                <a:latin typeface="Times New Roman"/>
                <a:ea typeface="Times New Roman"/>
                <a:cs typeface="Times New Roman"/>
                <a:sym typeface="Times New Roman"/>
              </a:rPr>
            </a:br>
            <a:endParaRPr lang="en-US" sz="2000" dirty="0">
              <a:solidFill>
                <a:schemeClr val="dk1"/>
              </a:solidFill>
              <a:latin typeface="Times New Roman"/>
              <a:ea typeface="Times New Roman"/>
              <a:cs typeface="Times New Roman"/>
              <a:sym typeface="Times New Roman"/>
            </a:endParaRPr>
          </a:p>
          <a:p>
            <a:pPr marL="457200" lvl="0" indent="-323850" rtl="0">
              <a:spcBef>
                <a:spcPts val="0"/>
              </a:spcBef>
              <a:spcAft>
                <a:spcPts val="0"/>
              </a:spcAft>
              <a:buClr>
                <a:schemeClr val="dk1"/>
              </a:buClr>
              <a:buSzPts val="1500"/>
              <a:buChar char="●"/>
            </a:pPr>
            <a:r>
              <a:rPr lang="en-US" sz="2000" dirty="0">
                <a:solidFill>
                  <a:schemeClr val="dk1"/>
                </a:solidFill>
                <a:latin typeface="Times New Roman"/>
                <a:ea typeface="Times New Roman"/>
                <a:cs typeface="Times New Roman"/>
                <a:sym typeface="Times New Roman"/>
              </a:rPr>
              <a:t>Lack of awareness about nearby objects often leads to </a:t>
            </a:r>
            <a:r>
              <a:rPr lang="en-US" sz="2000" b="1" dirty="0">
                <a:solidFill>
                  <a:schemeClr val="dk1"/>
                </a:solidFill>
                <a:latin typeface="Times New Roman"/>
                <a:ea typeface="Times New Roman"/>
                <a:cs typeface="Times New Roman"/>
                <a:sym typeface="Times New Roman"/>
              </a:rPr>
              <a:t>mobility challenges and safety risks</a:t>
            </a:r>
            <a:r>
              <a:rPr lang="en-US" sz="2000" dirty="0">
                <a:solidFill>
                  <a:schemeClr val="dk1"/>
                </a:solidFill>
                <a:latin typeface="Times New Roman"/>
                <a:ea typeface="Times New Roman"/>
                <a:cs typeface="Times New Roman"/>
                <a:sym typeface="Times New Roman"/>
              </a:rPr>
              <a:t>.</a:t>
            </a:r>
            <a:br>
              <a:rPr lang="en-US" sz="2000" dirty="0">
                <a:solidFill>
                  <a:schemeClr val="dk1"/>
                </a:solidFill>
                <a:latin typeface="Times New Roman"/>
                <a:ea typeface="Times New Roman"/>
                <a:cs typeface="Times New Roman"/>
                <a:sym typeface="Times New Roman"/>
              </a:rPr>
            </a:br>
            <a:endParaRPr lang="en-US" sz="2000" dirty="0">
              <a:solidFill>
                <a:schemeClr val="dk1"/>
              </a:solidFill>
              <a:latin typeface="Times New Roman"/>
              <a:ea typeface="Times New Roman"/>
              <a:cs typeface="Times New Roman"/>
              <a:sym typeface="Times New Roman"/>
            </a:endParaRPr>
          </a:p>
          <a:p>
            <a:pPr marL="457200" lvl="0" indent="-323850" algn="just" rtl="0">
              <a:spcBef>
                <a:spcPts val="0"/>
              </a:spcBef>
              <a:spcAft>
                <a:spcPts val="0"/>
              </a:spcAft>
              <a:buClr>
                <a:schemeClr val="dk1"/>
              </a:buClr>
              <a:buSzPts val="1500"/>
              <a:buChar char="●"/>
            </a:pPr>
            <a:r>
              <a:rPr lang="en-US" sz="2000" dirty="0">
                <a:solidFill>
                  <a:schemeClr val="dk1"/>
                </a:solidFill>
                <a:latin typeface="Times New Roman"/>
                <a:ea typeface="Times New Roman"/>
                <a:cs typeface="Times New Roman"/>
                <a:sym typeface="Times New Roman"/>
              </a:rPr>
              <a:t>Existing assistive tools are either </a:t>
            </a:r>
            <a:r>
              <a:rPr lang="en-US" sz="2000" b="1" dirty="0">
                <a:solidFill>
                  <a:schemeClr val="dk1"/>
                </a:solidFill>
                <a:latin typeface="Times New Roman"/>
                <a:ea typeface="Times New Roman"/>
                <a:cs typeface="Times New Roman"/>
                <a:sym typeface="Times New Roman"/>
              </a:rPr>
              <a:t>expensive, limited in functionality, or not real-time</a:t>
            </a:r>
            <a:r>
              <a:rPr lang="en-US" sz="2000" dirty="0">
                <a:solidFill>
                  <a:schemeClr val="dk1"/>
                </a:solidFill>
                <a:latin typeface="Times New Roman"/>
                <a:ea typeface="Times New Roman"/>
                <a:cs typeface="Times New Roman"/>
                <a:sym typeface="Times New Roman"/>
              </a:rPr>
              <a:t>.</a:t>
            </a:r>
            <a:br>
              <a:rPr lang="en-US" sz="2000" dirty="0">
                <a:solidFill>
                  <a:schemeClr val="dk1"/>
                </a:solidFill>
                <a:latin typeface="Times New Roman"/>
                <a:ea typeface="Times New Roman"/>
                <a:cs typeface="Times New Roman"/>
                <a:sym typeface="Times New Roman"/>
              </a:rPr>
            </a:br>
            <a:endParaRPr lang="en-US" sz="2000" dirty="0">
              <a:solidFill>
                <a:schemeClr val="dk1"/>
              </a:solidFill>
              <a:latin typeface="Times New Roman"/>
              <a:ea typeface="Times New Roman"/>
              <a:cs typeface="Times New Roman"/>
              <a:sym typeface="Times New Roman"/>
            </a:endParaRPr>
          </a:p>
          <a:p>
            <a:pPr marL="457200" lvl="0" indent="-323850" algn="just" rtl="0">
              <a:spcBef>
                <a:spcPts val="0"/>
              </a:spcBef>
              <a:spcAft>
                <a:spcPts val="0"/>
              </a:spcAft>
              <a:buClr>
                <a:schemeClr val="dk1"/>
              </a:buClr>
              <a:buSzPts val="1500"/>
              <a:buChar char="●"/>
            </a:pPr>
            <a:r>
              <a:rPr lang="en-US" sz="2000" dirty="0">
                <a:solidFill>
                  <a:schemeClr val="dk1"/>
                </a:solidFill>
                <a:latin typeface="Times New Roman"/>
                <a:ea typeface="Times New Roman"/>
                <a:cs typeface="Times New Roman"/>
                <a:sym typeface="Times New Roman"/>
              </a:rPr>
              <a:t>There is a strong need for a </a:t>
            </a:r>
            <a:r>
              <a:rPr lang="en-US" sz="2000" b="1" dirty="0">
                <a:solidFill>
                  <a:schemeClr val="dk1"/>
                </a:solidFill>
                <a:latin typeface="Times New Roman"/>
                <a:ea typeface="Times New Roman"/>
                <a:cs typeface="Times New Roman"/>
                <a:sym typeface="Times New Roman"/>
              </a:rPr>
              <a:t>low-cost, real-time object detection system with audio feedback</a:t>
            </a:r>
            <a:r>
              <a:rPr lang="en-US" sz="2000" dirty="0">
                <a:solidFill>
                  <a:schemeClr val="dk1"/>
                </a:solidFill>
                <a:latin typeface="Times New Roman"/>
                <a:ea typeface="Times New Roman"/>
                <a:cs typeface="Times New Roman"/>
                <a:sym typeface="Times New Roman"/>
              </a:rPr>
              <a:t> to support independence and daily activities for blind users.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7"/>
          <p:cNvSpPr/>
          <p:nvPr/>
        </p:nvSpPr>
        <p:spPr>
          <a:xfrm>
            <a:off x="0" y="0"/>
            <a:ext cx="12192000" cy="457200"/>
          </a:xfrm>
          <a:prstGeom prst="rect">
            <a:avLst/>
          </a:prstGeom>
          <a:noFill/>
          <a:ln w="9525">
            <a:noFill/>
          </a:ln>
        </p:spPr>
        <p:txBody>
          <a:bodyPr wrap="none" anchor="ctr" anchorCtr="0">
            <a:spAutoFit/>
          </a:bodyPr>
          <a:lstStyle/>
          <a:p>
            <a:endParaRPr lang="en-IN" altLang="en-US" dirty="0">
              <a:latin typeface="Calibri" panose="020F0502020204030204" pitchFamily="34" charset="0"/>
              <a:ea typeface="Arial" panose="020B0604020202020204" pitchFamily="34" charset="0"/>
            </a:endParaRPr>
          </a:p>
        </p:txBody>
      </p:sp>
      <p:sp>
        <p:nvSpPr>
          <p:cNvPr id="9218" name="TextBox 7"/>
          <p:cNvSpPr txBox="1"/>
          <p:nvPr/>
        </p:nvSpPr>
        <p:spPr>
          <a:xfrm>
            <a:off x="880745" y="1014413"/>
            <a:ext cx="10976638" cy="3139321"/>
          </a:xfrm>
          <a:prstGeom prst="rect">
            <a:avLst/>
          </a:prstGeom>
          <a:noFill/>
          <a:ln w="9525">
            <a:noFill/>
          </a:ln>
        </p:spPr>
        <p:txBody>
          <a:bodyPr wrap="square" anchor="t" anchorCtr="0">
            <a:spAutoFit/>
          </a:bodyPr>
          <a:lstStyle/>
          <a:p>
            <a:pPr marL="457200" lvl="0" indent="-317500">
              <a:spcBef>
                <a:spcPts val="0"/>
              </a:spcBef>
              <a:spcAft>
                <a:spcPts val="0"/>
              </a:spcAft>
              <a:buClr>
                <a:schemeClr val="dk1"/>
              </a:buClr>
              <a:buSzPts val="1400"/>
              <a:buChar char="●"/>
            </a:pPr>
            <a:r>
              <a:rPr lang="en-US" dirty="0">
                <a:solidFill>
                  <a:schemeClr val="dk1"/>
                </a:solidFill>
                <a:latin typeface="Times New Roman" panose="02020603050405020304" pitchFamily="18" charset="0"/>
                <a:cs typeface="Times New Roman" panose="02020603050405020304" pitchFamily="18" charset="0"/>
              </a:rPr>
              <a:t>Develop a real-time object detection system using YOLOv11 trained on the COCO dataset to recognize 80+ common objects.</a:t>
            </a:r>
          </a:p>
          <a:p>
            <a:pPr marL="457200" lvl="0">
              <a:spcBef>
                <a:spcPts val="0"/>
              </a:spcBef>
              <a:spcAft>
                <a:spcPts val="0"/>
              </a:spcAft>
            </a:pPr>
            <a:endParaRPr lang="en-US" dirty="0">
              <a:solidFill>
                <a:schemeClr val="dk1"/>
              </a:solidFill>
              <a:latin typeface="Times New Roman" panose="02020603050405020304" pitchFamily="18" charset="0"/>
              <a:cs typeface="Times New Roman" panose="02020603050405020304" pitchFamily="18" charset="0"/>
            </a:endParaRPr>
          </a:p>
          <a:p>
            <a:pPr marL="457200" lvl="0" indent="-317500">
              <a:spcBef>
                <a:spcPts val="0"/>
              </a:spcBef>
              <a:spcAft>
                <a:spcPts val="0"/>
              </a:spcAft>
              <a:buClr>
                <a:schemeClr val="dk1"/>
              </a:buClr>
              <a:buSzPts val="1400"/>
              <a:buChar char="●"/>
            </a:pPr>
            <a:r>
              <a:rPr lang="en-US" dirty="0">
                <a:solidFill>
                  <a:schemeClr val="dk1"/>
                </a:solidFill>
                <a:latin typeface="Times New Roman" panose="02020603050405020304" pitchFamily="18" charset="0"/>
                <a:cs typeface="Times New Roman" panose="02020603050405020304" pitchFamily="18" charset="0"/>
              </a:rPr>
              <a:t>Integrate Text-to-Speech (TTS) to convert detected object names into clear audio output for blind users.</a:t>
            </a:r>
          </a:p>
          <a:p>
            <a:pPr marL="457200" lvl="0">
              <a:spcBef>
                <a:spcPts val="0"/>
              </a:spcBef>
              <a:spcAft>
                <a:spcPts val="0"/>
              </a:spcAft>
            </a:pPr>
            <a:endParaRPr lang="en-US" dirty="0">
              <a:solidFill>
                <a:schemeClr val="dk1"/>
              </a:solidFill>
              <a:latin typeface="Times New Roman" panose="02020603050405020304" pitchFamily="18" charset="0"/>
              <a:cs typeface="Times New Roman" panose="02020603050405020304" pitchFamily="18" charset="0"/>
            </a:endParaRPr>
          </a:p>
          <a:p>
            <a:pPr marL="457200" lvl="0" indent="-317500">
              <a:spcBef>
                <a:spcPts val="0"/>
              </a:spcBef>
              <a:spcAft>
                <a:spcPts val="0"/>
              </a:spcAft>
              <a:buClr>
                <a:schemeClr val="dk1"/>
              </a:buClr>
              <a:buSzPts val="1400"/>
              <a:buChar char="●"/>
            </a:pPr>
            <a:r>
              <a:rPr lang="en-US" dirty="0">
                <a:solidFill>
                  <a:schemeClr val="dk1"/>
                </a:solidFill>
                <a:latin typeface="Times New Roman" panose="02020603050405020304" pitchFamily="18" charset="0"/>
                <a:cs typeface="Times New Roman" panose="02020603050405020304" pitchFamily="18" charset="0"/>
              </a:rPr>
              <a:t>Ensure low-cost and portable implementation using Python and accessible hardware (e.g., webcam, Raspberry Pi, laptop).</a:t>
            </a:r>
          </a:p>
          <a:p>
            <a:pPr marL="457200" lvl="0">
              <a:spcBef>
                <a:spcPts val="0"/>
              </a:spcBef>
              <a:spcAft>
                <a:spcPts val="0"/>
              </a:spcAft>
            </a:pPr>
            <a:endParaRPr lang="en-US" dirty="0">
              <a:solidFill>
                <a:schemeClr val="dk1"/>
              </a:solidFill>
              <a:latin typeface="Times New Roman" panose="02020603050405020304" pitchFamily="18" charset="0"/>
              <a:cs typeface="Times New Roman" panose="02020603050405020304" pitchFamily="18" charset="0"/>
            </a:endParaRPr>
          </a:p>
          <a:p>
            <a:pPr marL="457200" lvl="0" indent="-317500">
              <a:spcBef>
                <a:spcPts val="0"/>
              </a:spcBef>
              <a:spcAft>
                <a:spcPts val="0"/>
              </a:spcAft>
              <a:buClr>
                <a:schemeClr val="dk1"/>
              </a:buClr>
              <a:buSzPts val="1400"/>
              <a:buChar char="●"/>
            </a:pPr>
            <a:r>
              <a:rPr lang="en-US" dirty="0">
                <a:solidFill>
                  <a:schemeClr val="dk1"/>
                </a:solidFill>
                <a:latin typeface="Times New Roman" panose="02020603050405020304" pitchFamily="18" charset="0"/>
                <a:cs typeface="Times New Roman" panose="02020603050405020304" pitchFamily="18" charset="0"/>
              </a:rPr>
              <a:t>Enhance mobility, safety, and independence of visually impaired individuals by providing instant audio awareness of their surroundings.</a:t>
            </a:r>
          </a:p>
          <a:p>
            <a:pPr eaLnBrk="0" hangingPunct="0"/>
            <a:endParaRPr lang="en-US" altLang="en-US" dirty="0">
              <a:latin typeface="Times New Roman" panose="02020603050405020304" pitchFamily="18" charset="0"/>
              <a:ea typeface="Times New Roman" panose="02020603050405020304" pitchFamily="18" charset="0"/>
            </a:endParaRPr>
          </a:p>
        </p:txBody>
      </p:sp>
      <p:sp>
        <p:nvSpPr>
          <p:cNvPr id="13" name="Title 1"/>
          <p:cNvSpPr txBox="1"/>
          <p:nvPr/>
        </p:nvSpPr>
        <p:spPr bwMode="auto">
          <a:xfrm>
            <a:off x="0" y="0"/>
            <a:ext cx="12192000" cy="639763"/>
          </a:xfrm>
          <a:prstGeom prst="rect">
            <a:avLst/>
          </a:prstGeom>
          <a:solidFill>
            <a:srgbClr val="7030A0"/>
          </a:solidFill>
          <a:ln>
            <a:solidFill>
              <a:schemeClr val="tx1"/>
            </a:solidFill>
          </a:ln>
        </p:spPr>
        <p:txBody>
          <a:bodyPr anchor="ctr">
            <a:normAutofit fontScale="97500"/>
          </a:bodyP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lvl="0" eaLnBrk="1" fontAlgn="auto" hangingPunct="1">
              <a:spcAft>
                <a:spcPts val="0"/>
              </a:spcAft>
              <a:defRPr/>
            </a:pPr>
            <a:r>
              <a:rPr lang="en-US" sz="3200" b="1" dirty="0">
                <a:solidFill>
                  <a:schemeClr val="bg1"/>
                </a:solidFill>
                <a:latin typeface="Times New Roman" panose="02020603050405020304" pitchFamily="18" charset="0"/>
                <a:cs typeface="Times New Roman" panose="02020603050405020304" pitchFamily="18" charset="0"/>
              </a:rPr>
              <a:t>Objectives of the Project</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94965"/>
          <a:stretch/>
        </p:blipFill>
        <p:spPr>
          <a:xfrm>
            <a:off x="0" y="6512719"/>
            <a:ext cx="12192000" cy="34528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7"/>
          <p:cNvSpPr/>
          <p:nvPr/>
        </p:nvSpPr>
        <p:spPr>
          <a:xfrm>
            <a:off x="0" y="0"/>
            <a:ext cx="12192000" cy="457200"/>
          </a:xfrm>
          <a:prstGeom prst="rect">
            <a:avLst/>
          </a:prstGeom>
          <a:noFill/>
          <a:ln w="9525">
            <a:noFill/>
          </a:ln>
        </p:spPr>
        <p:txBody>
          <a:bodyPr wrap="none" anchor="ctr" anchorCtr="0">
            <a:spAutoFit/>
          </a:bodyPr>
          <a:lstStyle/>
          <a:p>
            <a:endParaRPr lang="en-IN" altLang="en-US" dirty="0">
              <a:latin typeface="Calibri" panose="020F0502020204030204" pitchFamily="34" charset="0"/>
              <a:ea typeface="Arial" panose="020B0604020202020204" pitchFamily="34" charset="0"/>
            </a:endParaRPr>
          </a:p>
        </p:txBody>
      </p:sp>
      <p:sp>
        <p:nvSpPr>
          <p:cNvPr id="10242" name="Title 1"/>
          <p:cNvSpPr txBox="1"/>
          <p:nvPr/>
        </p:nvSpPr>
        <p:spPr>
          <a:xfrm>
            <a:off x="2476500" y="4098925"/>
            <a:ext cx="7239000" cy="908050"/>
          </a:xfrm>
          <a:prstGeom prst="rect">
            <a:avLst/>
          </a:prstGeom>
          <a:noFill/>
          <a:ln w="9525">
            <a:noFill/>
          </a:ln>
        </p:spPr>
        <p:txBody>
          <a:bodyPr anchor="b" anchorCtr="0"/>
          <a:lstStyle/>
          <a:p>
            <a:pPr algn="ctr">
              <a:lnSpc>
                <a:spcPct val="90000"/>
              </a:lnSpc>
            </a:pPr>
            <a:endParaRPr lang="en-US" altLang="en-US" sz="3900" dirty="0">
              <a:solidFill>
                <a:srgbClr val="525252"/>
              </a:solidFill>
              <a:latin typeface="Times New Roman" panose="02020603050405020304" pitchFamily="18" charset="0"/>
              <a:ea typeface="Times New Roman" panose="02020603050405020304" pitchFamily="18" charset="0"/>
            </a:endParaRPr>
          </a:p>
        </p:txBody>
      </p:sp>
      <p:sp>
        <p:nvSpPr>
          <p:cNvPr id="13" name="Title 1"/>
          <p:cNvSpPr txBox="1"/>
          <p:nvPr/>
        </p:nvSpPr>
        <p:spPr bwMode="auto">
          <a:xfrm>
            <a:off x="0" y="0"/>
            <a:ext cx="12192000" cy="639763"/>
          </a:xfrm>
          <a:prstGeom prst="rect">
            <a:avLst/>
          </a:prstGeom>
          <a:solidFill>
            <a:srgbClr val="7030A0"/>
          </a:solidFill>
          <a:ln>
            <a:solidFill>
              <a:schemeClr val="tx1"/>
            </a:solidFill>
          </a:ln>
        </p:spPr>
        <p:txBody>
          <a:bodyPr anchor="ctr">
            <a:normAutofit fontScale="97500"/>
          </a:bodyPr>
          <a:lstStyle>
            <a:lvl1pPr algn="ctr" rtl="0" eaLnBrk="0" fontAlgn="base" hangingPunct="0">
              <a:lnSpc>
                <a:spcPct val="90000"/>
              </a:lnSpc>
              <a:spcBef>
                <a:spcPct val="0"/>
              </a:spcBef>
              <a:spcAft>
                <a:spcPct val="0"/>
              </a:spcAft>
              <a:defRPr sz="60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ctr" defTabSz="914400" rtl="0" eaLnBrk="1" fontAlgn="auto" latinLnBrk="0" hangingPunct="1">
              <a:lnSpc>
                <a:spcPct val="90000"/>
              </a:lnSpc>
              <a:spcBef>
                <a:spcPct val="0"/>
              </a:spcBef>
              <a:spcAft>
                <a:spcPts val="0"/>
              </a:spcAft>
              <a:buClrTx/>
              <a:buSzTx/>
              <a:buFontTx/>
              <a:buNone/>
              <a:defRPr/>
            </a:pPr>
            <a:r>
              <a:rPr lang="en-US" sz="3200" b="1" dirty="0">
                <a:solidFill>
                  <a:schemeClr val="bg1"/>
                </a:solidFill>
                <a:latin typeface="Times New Roman" panose="02020603050405020304" pitchFamily="18" charset="0"/>
                <a:cs typeface="Times New Roman" panose="02020603050405020304" pitchFamily="18" charset="0"/>
              </a:rPr>
              <a:t>Block Diagram</a:t>
            </a:r>
            <a:endParaRPr kumimoji="0" lang="en-US" sz="3200" b="1" i="0" u="none" strike="noStrike" kern="1200" cap="none" spc="0" normalizeH="0" baseline="0" noProof="0" dirty="0">
              <a:ln>
                <a:noFill/>
              </a:ln>
              <a:solidFill>
                <a:schemeClr val="bg1"/>
              </a:solidFill>
              <a:effectLst/>
              <a:uLnTx/>
              <a:uFillTx/>
              <a:latin typeface="Times New Roman" panose="02020603050405020304" pitchFamily="18" charset="0"/>
              <a:ea typeface="+mj-ea"/>
              <a:cs typeface="Times New Roman" panose="02020603050405020304" pitchFamily="18" charset="0"/>
            </a:endParaRPr>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94965"/>
          <a:stretch/>
        </p:blipFill>
        <p:spPr>
          <a:xfrm>
            <a:off x="0" y="6512719"/>
            <a:ext cx="12192000" cy="345281"/>
          </a:xfrm>
          <a:prstGeom prst="rect">
            <a:avLst/>
          </a:prstGeom>
        </p:spPr>
      </p:pic>
      <p:pic>
        <p:nvPicPr>
          <p:cNvPr id="4" name="Picture 3">
            <a:extLst>
              <a:ext uri="{FF2B5EF4-FFF2-40B4-BE49-F238E27FC236}">
                <a16:creationId xmlns:a16="http://schemas.microsoft.com/office/drawing/2014/main" id="{9DD19219-04F7-882E-5F15-BC1E3A5393EF}"/>
              </a:ext>
            </a:extLst>
          </p:cNvPr>
          <p:cNvPicPr>
            <a:picLocks noChangeAspect="1"/>
          </p:cNvPicPr>
          <p:nvPr/>
        </p:nvPicPr>
        <p:blipFill>
          <a:blip r:embed="rId4"/>
          <a:stretch>
            <a:fillRect/>
          </a:stretch>
        </p:blipFill>
        <p:spPr>
          <a:xfrm>
            <a:off x="702012" y="639763"/>
            <a:ext cx="10291020" cy="533624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1769</TotalTime>
  <Words>1664</Words>
  <Application>Microsoft Office PowerPoint</Application>
  <PresentationFormat>Widescreen</PresentationFormat>
  <Paragraphs>276</Paragraphs>
  <Slides>22</Slides>
  <Notes>10</Notes>
  <HiddenSlides>0</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22</vt:i4>
      </vt:variant>
    </vt:vector>
  </HeadingPairs>
  <TitlesOfParts>
    <vt:vector size="33" baseType="lpstr">
      <vt:lpstr>Arial</vt:lpstr>
      <vt:lpstr>Arial Black</vt:lpstr>
      <vt:lpstr>Bodoni MT</vt:lpstr>
      <vt:lpstr>Calibri</vt:lpstr>
      <vt:lpstr>Calibri Light</vt:lpstr>
      <vt:lpstr>Castellar</vt:lpstr>
      <vt:lpstr>Times New Roman</vt:lpstr>
      <vt:lpstr>Wingdings 2</vt:lpstr>
      <vt:lpstr>Office Theme</vt:lpstr>
      <vt:lpstr>1_Office Theme</vt:lpstr>
      <vt:lpstr>2_Office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user1</dc:creator>
  <cp:lastModifiedBy>Devyani Belsare</cp:lastModifiedBy>
  <cp:revision>143</cp:revision>
  <cp:lastPrinted>2018-01-20T12:20:00Z</cp:lastPrinted>
  <dcterms:created xsi:type="dcterms:W3CDTF">2018-01-20T09:03:00Z</dcterms:created>
  <dcterms:modified xsi:type="dcterms:W3CDTF">2025-09-12T09:23:30Z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1033-11.2.0.10258</vt:lpwstr>
  </property>
  <property fmtid="{D5CDD505-2E9C-101B-9397-08002B2CF9AE}" pid="3" name="ICV">
    <vt:lpwstr>E8D44B7623514F2E894E82A1D1A1801D</vt:lpwstr>
  </property>
</Properties>
</file>